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487" r:id="rId6"/>
    <p:sldId id="692" r:id="rId7"/>
    <p:sldId id="694" r:id="rId8"/>
    <p:sldId id="699" r:id="rId9"/>
    <p:sldId id="711" r:id="rId10"/>
    <p:sldId id="700" r:id="rId11"/>
    <p:sldId id="701" r:id="rId12"/>
    <p:sldId id="702" r:id="rId13"/>
    <p:sldId id="703" r:id="rId14"/>
    <p:sldId id="704" r:id="rId15"/>
    <p:sldId id="705" r:id="rId16"/>
    <p:sldId id="706" r:id="rId17"/>
    <p:sldId id="708" r:id="rId18"/>
    <p:sldId id="707" r:id="rId19"/>
    <p:sldId id="709" r:id="rId20"/>
    <p:sldId id="710"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646" autoAdjust="0"/>
  </p:normalViewPr>
  <p:slideViewPr>
    <p:cSldViewPr>
      <p:cViewPr varScale="1">
        <p:scale>
          <a:sx n="63" d="100"/>
          <a:sy n="63" d="100"/>
        </p:scale>
        <p:origin x="178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11/01/2018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1/11/2018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5768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37570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945359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92307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181593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58046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584521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54771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14226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104530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65809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494959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016034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117003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729491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875901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6.xml"/><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 Target="../slides/slide17.xml"/><Relationship Id="rId5" Type="http://schemas.openxmlformats.org/officeDocument/2006/relationships/slide" Target="../slides/slide13.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670086"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0" name="Round Same Side Corner Rectangle 9">
            <a:hlinkClick r:id="rId2" action="ppaction://hlinksldjump"/>
          </p:cNvPr>
          <p:cNvSpPr/>
          <p:nvPr userDrawn="1"/>
        </p:nvSpPr>
        <p:spPr>
          <a:xfrm>
            <a:off x="894138" y="620688"/>
            <a:ext cx="128798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dirty="0" smtClean="0"/>
              <a:t>3.1 – Information Requirements</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0149"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4" action="ppaction://hlinksldjump"/>
          </p:cNvPr>
          <p:cNvSpPr/>
          <p:nvPr userDrawn="1"/>
        </p:nvSpPr>
        <p:spPr>
          <a:xfrm>
            <a:off x="2248680" y="620688"/>
            <a:ext cx="132913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dirty="0" smtClean="0"/>
              <a:t>3.2 –</a:t>
            </a:r>
            <a:r>
              <a:rPr lang="en-US" sz="1100" baseline="0" dirty="0" smtClean="0"/>
              <a:t> </a:t>
            </a:r>
            <a:r>
              <a:rPr lang="en-US" sz="1100" dirty="0" smtClean="0"/>
              <a:t>Information Needs</a:t>
            </a:r>
            <a:endParaRPr lang="en-GB" sz="1100" b="1" dirty="0">
              <a:latin typeface="Arial" panose="020B0604020202020204" pitchFamily="34" charset="0"/>
              <a:cs typeface="Arial" panose="020B0604020202020204" pitchFamily="34" charset="0"/>
            </a:endParaRPr>
          </a:p>
        </p:txBody>
      </p:sp>
      <p:sp>
        <p:nvSpPr>
          <p:cNvPr id="16" name="Round Same Side Corner Rectangle 15">
            <a:hlinkClick r:id="rId5" action="ppaction://hlinksldjump"/>
          </p:cNvPr>
          <p:cNvSpPr/>
          <p:nvPr userDrawn="1"/>
        </p:nvSpPr>
        <p:spPr>
          <a:xfrm>
            <a:off x="3644366" y="620688"/>
            <a:ext cx="161752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dirty="0" smtClean="0"/>
              <a:t>4.1 – Gathering Data</a:t>
            </a:r>
            <a:endParaRPr lang="en-GB" sz="1100" b="1" dirty="0">
              <a:latin typeface="Arial" panose="020B0604020202020204" pitchFamily="34" charset="0"/>
              <a:cs typeface="Arial" panose="020B0604020202020204" pitchFamily="34" charset="0"/>
            </a:endParaRPr>
          </a:p>
        </p:txBody>
      </p:sp>
      <p:sp>
        <p:nvSpPr>
          <p:cNvPr id="17" name="Round Same Side Corner Rectangle 16">
            <a:hlinkClick r:id="rId6" action="ppaction://hlinksldjump"/>
          </p:cNvPr>
          <p:cNvSpPr/>
          <p:nvPr userDrawn="1"/>
        </p:nvSpPr>
        <p:spPr>
          <a:xfrm>
            <a:off x="6804248"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8" name="Round Same Side Corner Rectangle 17">
            <a:hlinkClick r:id="rId7" action="ppaction://hlinksldjump"/>
          </p:cNvPr>
          <p:cNvSpPr/>
          <p:nvPr userDrawn="1"/>
        </p:nvSpPr>
        <p:spPr>
          <a:xfrm>
            <a:off x="5328446" y="614988"/>
            <a:ext cx="1409250" cy="357190"/>
          </a:xfrm>
          <a:prstGeom prst="round2SameRect">
            <a:avLst/>
          </a:prstGeom>
          <a:gradFill>
            <a:gsLst>
              <a:gs pos="0">
                <a:schemeClr val="accent4">
                  <a:lumMod val="75000"/>
                </a:schemeClr>
              </a:gs>
              <a:gs pos="50000">
                <a:schemeClr val="accent4">
                  <a:lumMod val="75000"/>
                </a:schemeClr>
              </a:gs>
              <a:gs pos="70000">
                <a:schemeClr val="accent4">
                  <a:lumMod val="60000"/>
                  <a:lumOff val="40000"/>
                </a:schemeClr>
              </a:gs>
              <a:gs pos="100000">
                <a:schemeClr val="accent4">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dirty="0" smtClean="0"/>
              <a:t>M2 – Data Analysis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0149" y="983578"/>
            <a:ext cx="8906347"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gif"/></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gif"/></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7.1 - Understand the Purpose and Stages of Data Analysis and Design</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7 </a:t>
            </a:r>
            <a:r>
              <a:rPr lang="en-GB" sz="3200" b="1" dirty="0"/>
              <a:t>– </a:t>
            </a:r>
            <a:r>
              <a:rPr lang="en-GB" sz="3200" b="1" dirty="0" smtClean="0"/>
              <a:t>Data Analysis and Design </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640960" cy="33855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600" dirty="0" smtClean="0"/>
              <a:t>For example. From the provided scenario we can see from this section:</a:t>
            </a:r>
            <a:endParaRPr lang="en-US" sz="1600" dirty="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7526070" cy="548680"/>
          </a:xfrm>
        </p:spPr>
        <p:txBody>
          <a:bodyPr>
            <a:noAutofit/>
          </a:bodyPr>
          <a:lstStyle/>
          <a:p>
            <a:r>
              <a:rPr lang="en-US" sz="3100" dirty="0" smtClean="0"/>
              <a:t>P3.1 – Investigate Information Requirements</a:t>
            </a:r>
            <a:endParaRPr lang="en-GB" sz="3100" dirty="0"/>
          </a:p>
        </p:txBody>
      </p:sp>
      <p:pic>
        <p:nvPicPr>
          <p:cNvPr id="2" name="Picture 1"/>
          <p:cNvPicPr>
            <a:picLocks noChangeAspect="1"/>
          </p:cNvPicPr>
          <p:nvPr/>
        </p:nvPicPr>
        <p:blipFill rotWithShape="1">
          <a:blip r:embed="rId3"/>
          <a:srcRect l="10829" t="56435" r="16232" b="23751"/>
          <a:stretch/>
        </p:blipFill>
        <p:spPr>
          <a:xfrm>
            <a:off x="395536" y="2780928"/>
            <a:ext cx="8352928" cy="2418635"/>
          </a:xfrm>
          <a:prstGeom prst="rect">
            <a:avLst/>
          </a:prstGeom>
          <a:effectLst>
            <a:outerShdw blurRad="165100" dist="38100" dir="2700000" sx="101000" sy="101000" algn="tl" rotWithShape="0">
              <a:prstClr val="black">
                <a:alpha val="27000"/>
              </a:prstClr>
            </a:outerShdw>
          </a:effectLst>
        </p:spPr>
      </p:pic>
      <p:sp>
        <p:nvSpPr>
          <p:cNvPr id="3" name="TextBox 2"/>
          <p:cNvSpPr txBox="1"/>
          <p:nvPr/>
        </p:nvSpPr>
        <p:spPr>
          <a:xfrm>
            <a:off x="251520" y="1467361"/>
            <a:ext cx="3744416" cy="1169551"/>
          </a:xfrm>
          <a:prstGeom prst="rect">
            <a:avLst/>
          </a:prstGeom>
          <a:solidFill>
            <a:schemeClr val="tx2">
              <a:lumMod val="20000"/>
              <a:lumOff val="80000"/>
            </a:schemeClr>
          </a:solidFill>
        </p:spPr>
        <p:txBody>
          <a:bodyPr wrap="square" rtlCol="0">
            <a:spAutoFit/>
          </a:bodyPr>
          <a:lstStyle/>
          <a:p>
            <a:r>
              <a:rPr lang="en-IE" sz="1400" b="1" dirty="0" smtClean="0"/>
              <a:t>Medical information </a:t>
            </a:r>
            <a:r>
              <a:rPr lang="en-IE" sz="1400" dirty="0" smtClean="0"/>
              <a:t>about patients – qualitative and quantitative, gained from prior data, will be in structured format on the spreadsheet that exists. Will need importing with some possible transcribing.</a:t>
            </a:r>
            <a:endParaRPr lang="en-GB" sz="1400" dirty="0"/>
          </a:p>
        </p:txBody>
      </p:sp>
      <p:sp>
        <p:nvSpPr>
          <p:cNvPr id="6" name="TextBox 5"/>
          <p:cNvSpPr txBox="1"/>
          <p:nvPr/>
        </p:nvSpPr>
        <p:spPr>
          <a:xfrm>
            <a:off x="4211960" y="1467361"/>
            <a:ext cx="4392488" cy="1169551"/>
          </a:xfrm>
          <a:prstGeom prst="rect">
            <a:avLst/>
          </a:prstGeom>
          <a:solidFill>
            <a:srgbClr val="92D050"/>
          </a:solidFill>
        </p:spPr>
        <p:txBody>
          <a:bodyPr wrap="square" rtlCol="0">
            <a:spAutoFit/>
          </a:bodyPr>
          <a:lstStyle/>
          <a:p>
            <a:r>
              <a:rPr lang="en-IE" sz="1400" b="1" dirty="0" smtClean="0"/>
              <a:t>Stock information </a:t>
            </a:r>
            <a:r>
              <a:rPr lang="en-IE" sz="1400" dirty="0" smtClean="0"/>
              <a:t>about glasses – quantitative, gained from stock checks and order information outstanding, will be in structured format on the spreadsheet that exists. Will need importing only but may need restructuring.</a:t>
            </a:r>
            <a:endParaRPr lang="en-GB" sz="1400" dirty="0"/>
          </a:p>
        </p:txBody>
      </p:sp>
      <p:sp>
        <p:nvSpPr>
          <p:cNvPr id="9" name="TextBox 8"/>
          <p:cNvSpPr txBox="1"/>
          <p:nvPr/>
        </p:nvSpPr>
        <p:spPr>
          <a:xfrm>
            <a:off x="251520" y="5373216"/>
            <a:ext cx="4320480" cy="1169551"/>
          </a:xfrm>
          <a:prstGeom prst="rect">
            <a:avLst/>
          </a:prstGeom>
          <a:solidFill>
            <a:schemeClr val="accent6">
              <a:lumMod val="20000"/>
              <a:lumOff val="80000"/>
            </a:schemeClr>
          </a:solidFill>
        </p:spPr>
        <p:txBody>
          <a:bodyPr wrap="square" rtlCol="0">
            <a:spAutoFit/>
          </a:bodyPr>
          <a:lstStyle/>
          <a:p>
            <a:r>
              <a:rPr lang="en-IE" sz="1400" b="1" dirty="0" smtClean="0"/>
              <a:t>Staff information </a:t>
            </a:r>
            <a:r>
              <a:rPr lang="en-IE" sz="1400" dirty="0" smtClean="0"/>
              <a:t>about employees – qualitative and quantitative, gained from existing data, will be in structured format on the spreadsheet that exists. May need to be input manually. New staff information will need transcribing or digitising.</a:t>
            </a:r>
            <a:endParaRPr lang="en-GB" sz="1400" dirty="0"/>
          </a:p>
        </p:txBody>
      </p:sp>
      <p:sp>
        <p:nvSpPr>
          <p:cNvPr id="10" name="TextBox 9"/>
          <p:cNvSpPr txBox="1"/>
          <p:nvPr/>
        </p:nvSpPr>
        <p:spPr>
          <a:xfrm>
            <a:off x="4788024" y="5373216"/>
            <a:ext cx="4032448" cy="1169551"/>
          </a:xfrm>
          <a:prstGeom prst="rect">
            <a:avLst/>
          </a:prstGeom>
          <a:solidFill>
            <a:schemeClr val="accent2">
              <a:lumMod val="40000"/>
              <a:lumOff val="60000"/>
            </a:schemeClr>
          </a:solidFill>
        </p:spPr>
        <p:txBody>
          <a:bodyPr wrap="square" rtlCol="0">
            <a:spAutoFit/>
          </a:bodyPr>
          <a:lstStyle/>
          <a:p>
            <a:r>
              <a:rPr lang="en-IE" sz="1400" b="1" dirty="0" smtClean="0"/>
              <a:t>Marketing information </a:t>
            </a:r>
            <a:r>
              <a:rPr lang="en-IE" sz="1400" dirty="0" smtClean="0"/>
              <a:t>gained from website – qualitative and quantitative, existing data but not verified, will be in structured format on the web forms that exists. May need to be input manually. Analysis information will need transcribing.</a:t>
            </a:r>
            <a:endParaRPr lang="en-GB" sz="1400" dirty="0"/>
          </a:p>
        </p:txBody>
      </p:sp>
    </p:spTree>
    <p:extLst>
      <p:ext uri="{BB962C8B-B14F-4D97-AF65-F5344CB8AC3E}">
        <p14:creationId xmlns:p14="http://schemas.microsoft.com/office/powerpoint/2010/main" val="423040135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78004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60" dirty="0" smtClean="0"/>
              <a:t>For 3.2, you need to specify the business needs and how the data will be gathered based on your report from LO1. For the purposes of this delivery I will talk about the provided scenario.</a:t>
            </a:r>
          </a:p>
          <a:p>
            <a:pPr marL="285750" indent="-285750">
              <a:buClr>
                <a:srgbClr val="C00000"/>
              </a:buClr>
              <a:buSzPct val="80000"/>
              <a:buFont typeface="Arial" panose="020B0604020202020204" pitchFamily="34" charset="0"/>
              <a:buChar char="►"/>
            </a:pPr>
            <a:r>
              <a:rPr lang="en-US" sz="1760" i="1" dirty="0" smtClean="0">
                <a:solidFill>
                  <a:srgbClr val="0070C0"/>
                </a:solidFill>
              </a:rPr>
              <a:t>You </a:t>
            </a:r>
            <a:r>
              <a:rPr lang="en-US" sz="1760" i="1" dirty="0">
                <a:solidFill>
                  <a:srgbClr val="0070C0"/>
                </a:solidFill>
              </a:rPr>
              <a:t>are one of several junior data analysts at DA&amp;D Ltd who have joined a new team whose members have been brought together to carry out the data analysis and design for the project below. It is important to ensure that everyone is up to speed with the way that DA&amp;D Ltd interprets data analysis and design.</a:t>
            </a:r>
          </a:p>
          <a:p>
            <a:pPr>
              <a:buClr>
                <a:srgbClr val="C00000"/>
              </a:buClr>
              <a:buSzPct val="80000"/>
            </a:pPr>
            <a:r>
              <a:rPr lang="en-US" sz="1760" b="1" dirty="0" smtClean="0">
                <a:solidFill>
                  <a:srgbClr val="FF0000"/>
                </a:solidFill>
                <a:latin typeface="Arial" panose="020B0604020202020204" pitchFamily="34" charset="0"/>
                <a:cs typeface="Arial" panose="020B0604020202020204" pitchFamily="34" charset="0"/>
              </a:rPr>
              <a:t>P3.2 – Task 03 </a:t>
            </a:r>
            <a:r>
              <a:rPr lang="en-US" sz="1760" dirty="0" smtClean="0">
                <a:solidFill>
                  <a:srgbClr val="FF0000"/>
                </a:solidFill>
                <a:latin typeface="Arial" panose="020B0604020202020204" pitchFamily="34" charset="0"/>
                <a:cs typeface="Arial" panose="020B0604020202020204" pitchFamily="34" charset="0"/>
              </a:rPr>
              <a:t>– In a </a:t>
            </a:r>
            <a:r>
              <a:rPr lang="en-US" sz="1760" dirty="0">
                <a:solidFill>
                  <a:srgbClr val="FF0000"/>
                </a:solidFill>
                <a:latin typeface="Arial" panose="020B0604020202020204" pitchFamily="34" charset="0"/>
                <a:cs typeface="Arial" panose="020B0604020202020204" pitchFamily="34" charset="0"/>
              </a:rPr>
              <a:t>report </a:t>
            </a:r>
            <a:r>
              <a:rPr lang="en-US" sz="1760" dirty="0" smtClean="0">
                <a:solidFill>
                  <a:srgbClr val="FF0000"/>
                </a:solidFill>
                <a:latin typeface="Arial" panose="020B0604020202020204" pitchFamily="34" charset="0"/>
                <a:cs typeface="Arial" panose="020B0604020202020204" pitchFamily="34" charset="0"/>
              </a:rPr>
              <a:t>describe </a:t>
            </a:r>
            <a:r>
              <a:rPr lang="en-US" sz="1760" dirty="0">
                <a:solidFill>
                  <a:srgbClr val="FF0000"/>
                </a:solidFill>
                <a:latin typeface="Arial" panose="020B0604020202020204" pitchFamily="34" charset="0"/>
                <a:cs typeface="Arial" panose="020B0604020202020204" pitchFamily="34" charset="0"/>
              </a:rPr>
              <a:t>the business need, the qualitative and quantitative data to be gathered and their potential sources</a:t>
            </a:r>
            <a:r>
              <a:rPr lang="en-US" sz="1760" dirty="0" smtClean="0">
                <a:solidFill>
                  <a:srgbClr val="FF0000"/>
                </a:solidFill>
                <a:latin typeface="Arial" panose="020B0604020202020204" pitchFamily="34" charset="0"/>
                <a:cs typeface="Arial" panose="020B0604020202020204" pitchFamily="34" charset="0"/>
              </a:rPr>
              <a:t>.</a:t>
            </a:r>
          </a:p>
          <a:p>
            <a:pPr marL="285750" indent="-285750">
              <a:buClr>
                <a:srgbClr val="C00000"/>
              </a:buClr>
              <a:buSzPct val="80000"/>
              <a:buFont typeface="Arial" panose="020B0604020202020204" pitchFamily="34" charset="0"/>
              <a:buChar char="►"/>
            </a:pPr>
            <a:r>
              <a:rPr lang="en-US" sz="1760" dirty="0" smtClean="0"/>
              <a:t>For this you should explain and layout it out in the following manner:</a:t>
            </a:r>
          </a:p>
          <a:p>
            <a:pPr marL="541338" indent="-285750">
              <a:buClr>
                <a:srgbClr val="C00000"/>
              </a:buClr>
              <a:buSzPct val="80000"/>
              <a:buFont typeface="Wingdings" panose="05000000000000000000" pitchFamily="2" charset="2"/>
              <a:buChar char="§"/>
            </a:pPr>
            <a:r>
              <a:rPr lang="en-US" sz="1760" b="1" dirty="0" smtClean="0"/>
              <a:t>Business need</a:t>
            </a:r>
            <a:r>
              <a:rPr lang="en-US" sz="1760" dirty="0" smtClean="0"/>
              <a:t>: Describe from the scenario what the business needs to achieve from a replacement database, how would you expect it to look (Interface), from Login’s (security measures) to Accessing or searching for information (queries and reports), to how to input information (Forms, Tables).</a:t>
            </a:r>
          </a:p>
          <a:p>
            <a:pPr marL="541338" indent="-285750">
              <a:buClr>
                <a:srgbClr val="C00000"/>
              </a:buClr>
              <a:buSzPct val="80000"/>
              <a:buFont typeface="Wingdings" panose="05000000000000000000" pitchFamily="2" charset="2"/>
              <a:buChar char="§"/>
            </a:pPr>
            <a:r>
              <a:rPr lang="en-US" sz="1760" b="1" dirty="0" smtClean="0"/>
              <a:t>Qualitative and Quantitative Data</a:t>
            </a:r>
            <a:r>
              <a:rPr lang="en-US" sz="1760" dirty="0" smtClean="0"/>
              <a:t>: (you may take this from LO1) give a range of data needs for the company, at least 4 from each, say what they are, whether it will likely be structured or unstructured, and give examples of the data types (Boolean, Numerical, notes, images, text etc.)</a:t>
            </a:r>
          </a:p>
          <a:p>
            <a:pPr marL="541338" indent="-285750">
              <a:buClr>
                <a:srgbClr val="C00000"/>
              </a:buClr>
              <a:buSzPct val="80000"/>
              <a:buFont typeface="Wingdings" panose="05000000000000000000" pitchFamily="2" charset="2"/>
              <a:buChar char="§"/>
            </a:pPr>
            <a:r>
              <a:rPr lang="en-US" sz="1760" b="1" dirty="0" smtClean="0"/>
              <a:t>Potential sources of data</a:t>
            </a:r>
            <a:r>
              <a:rPr lang="en-US" sz="1760" dirty="0" smtClean="0"/>
              <a:t>: Take the forms used above and outline the best place for this information to be sourced (online, offline, surveys, forms, interviews etc.)</a:t>
            </a:r>
            <a:endParaRPr lang="en-US" sz="1760" dirty="0"/>
          </a:p>
        </p:txBody>
      </p:sp>
      <p:sp>
        <p:nvSpPr>
          <p:cNvPr id="8" name="Title 2"/>
          <p:cNvSpPr>
            <a:spLocks noGrp="1"/>
          </p:cNvSpPr>
          <p:nvPr>
            <p:ph type="title"/>
          </p:nvPr>
        </p:nvSpPr>
        <p:spPr>
          <a:xfrm>
            <a:off x="35496" y="44624"/>
            <a:ext cx="7526070" cy="548680"/>
          </a:xfrm>
        </p:spPr>
        <p:txBody>
          <a:bodyPr>
            <a:noAutofit/>
          </a:bodyPr>
          <a:lstStyle/>
          <a:p>
            <a:r>
              <a:rPr lang="en-US" sz="3600" dirty="0" smtClean="0"/>
              <a:t>P3.2 – Business Information Needs</a:t>
            </a:r>
            <a:endParaRPr lang="en-GB" sz="3600" dirty="0"/>
          </a:p>
        </p:txBody>
      </p:sp>
    </p:spTree>
    <p:extLst>
      <p:ext uri="{BB962C8B-B14F-4D97-AF65-F5344CB8AC3E}">
        <p14:creationId xmlns:p14="http://schemas.microsoft.com/office/powerpoint/2010/main" val="252319321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42456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650" dirty="0" smtClean="0"/>
              <a:t>For 3.3, you need to specify the requirements and how the data could be gathered based on your report from LO1. For the purposes of this delivery I will talk about the provided scenario.</a:t>
            </a:r>
          </a:p>
          <a:p>
            <a:pPr marL="285750" indent="-285750">
              <a:buClr>
                <a:srgbClr val="C00000"/>
              </a:buClr>
              <a:buSzPct val="80000"/>
              <a:buFont typeface="Arial" panose="020B0604020202020204" pitchFamily="34" charset="0"/>
              <a:buChar char="►"/>
            </a:pPr>
            <a:r>
              <a:rPr lang="en-US" sz="1650" i="1" dirty="0" smtClean="0">
                <a:solidFill>
                  <a:srgbClr val="0070C0"/>
                </a:solidFill>
              </a:rPr>
              <a:t>As </a:t>
            </a:r>
            <a:r>
              <a:rPr lang="en-US" sz="1650" i="1" dirty="0">
                <a:solidFill>
                  <a:srgbClr val="0070C0"/>
                </a:solidFill>
              </a:rPr>
              <a:t>part of the group you have been asked, by the senior analyst, to explain your perceptions of data analysis and design so that an agreed approach can be identified</a:t>
            </a:r>
            <a:r>
              <a:rPr lang="en-US" sz="1650" i="1" dirty="0" smtClean="0">
                <a:solidFill>
                  <a:srgbClr val="0070C0"/>
                </a:solidFill>
              </a:rPr>
              <a:t>.</a:t>
            </a:r>
          </a:p>
          <a:p>
            <a:pPr>
              <a:buClr>
                <a:srgbClr val="C00000"/>
              </a:buClr>
              <a:buSzPct val="80000"/>
            </a:pPr>
            <a:r>
              <a:rPr lang="en-US" sz="1650" b="1" dirty="0" smtClean="0">
                <a:solidFill>
                  <a:srgbClr val="FF0000"/>
                </a:solidFill>
                <a:latin typeface="Arial" panose="020B0604020202020204" pitchFamily="34" charset="0"/>
                <a:cs typeface="Arial" panose="020B0604020202020204" pitchFamily="34" charset="0"/>
              </a:rPr>
              <a:t>P3.3 – Task 04 </a:t>
            </a:r>
            <a:r>
              <a:rPr lang="en-US" sz="1650" dirty="0" smtClean="0">
                <a:solidFill>
                  <a:srgbClr val="FF0000"/>
                </a:solidFill>
                <a:latin typeface="Arial" panose="020B0604020202020204" pitchFamily="34" charset="0"/>
                <a:cs typeface="Arial" panose="020B0604020202020204" pitchFamily="34" charset="0"/>
              </a:rPr>
              <a:t>– In a </a:t>
            </a:r>
            <a:r>
              <a:rPr lang="en-US" sz="1650" dirty="0">
                <a:solidFill>
                  <a:srgbClr val="FF0000"/>
                </a:solidFill>
                <a:latin typeface="Arial" panose="020B0604020202020204" pitchFamily="34" charset="0"/>
                <a:cs typeface="Arial" panose="020B0604020202020204" pitchFamily="34" charset="0"/>
              </a:rPr>
              <a:t>report </a:t>
            </a:r>
            <a:r>
              <a:rPr lang="en-US" sz="1650" dirty="0" smtClean="0">
                <a:solidFill>
                  <a:srgbClr val="FF0000"/>
                </a:solidFill>
                <a:latin typeface="Arial" panose="020B0604020202020204" pitchFamily="34" charset="0"/>
                <a:cs typeface="Arial" panose="020B0604020202020204" pitchFamily="34" charset="0"/>
              </a:rPr>
              <a:t>describe </a:t>
            </a:r>
            <a:r>
              <a:rPr lang="en-US" sz="1650" dirty="0">
                <a:solidFill>
                  <a:srgbClr val="FF0000"/>
                </a:solidFill>
                <a:latin typeface="Arial" panose="020B0604020202020204" pitchFamily="34" charset="0"/>
                <a:cs typeface="Arial" panose="020B0604020202020204" pitchFamily="34" charset="0"/>
              </a:rPr>
              <a:t>the business </a:t>
            </a:r>
            <a:r>
              <a:rPr lang="en-US" sz="1650" dirty="0" smtClean="0">
                <a:solidFill>
                  <a:srgbClr val="FF0000"/>
                </a:solidFill>
                <a:latin typeface="Arial" panose="020B0604020202020204" pitchFamily="34" charset="0"/>
                <a:cs typeface="Arial" panose="020B0604020202020204" pitchFamily="34" charset="0"/>
              </a:rPr>
              <a:t>design requirements, the different users of the data and what they will expect to see when accessing the data.</a:t>
            </a:r>
          </a:p>
          <a:p>
            <a:pPr marL="285750" indent="-285750">
              <a:buClr>
                <a:srgbClr val="C00000"/>
              </a:buClr>
              <a:buSzPct val="80000"/>
              <a:buFont typeface="Arial" panose="020B0604020202020204" pitchFamily="34" charset="0"/>
              <a:buChar char="►"/>
            </a:pPr>
            <a:r>
              <a:rPr lang="en-US" sz="1650" dirty="0" smtClean="0"/>
              <a:t>For this you should explain and layout it out in the following manner:</a:t>
            </a:r>
          </a:p>
          <a:p>
            <a:pPr marL="541338" indent="-285750">
              <a:buClr>
                <a:srgbClr val="C00000"/>
              </a:buClr>
              <a:buSzPct val="80000"/>
              <a:buFont typeface="Wingdings" panose="05000000000000000000" pitchFamily="2" charset="2"/>
              <a:buChar char="§"/>
            </a:pPr>
            <a:r>
              <a:rPr lang="en-US" sz="1650" b="1" dirty="0" smtClean="0"/>
              <a:t>Data Users</a:t>
            </a:r>
            <a:r>
              <a:rPr lang="en-US" sz="1650" dirty="0" smtClean="0"/>
              <a:t>: Describe at least 3 different users of the data and their needs, such as the person inputting data, the person who’s day to day job involves searching the data and the technicians, creators view when updating, modifying and bug fixing the data structure.</a:t>
            </a:r>
          </a:p>
          <a:p>
            <a:pPr marL="541338" indent="-285750">
              <a:buClr>
                <a:srgbClr val="C00000"/>
              </a:buClr>
              <a:buSzPct val="80000"/>
              <a:buFont typeface="Wingdings" panose="05000000000000000000" pitchFamily="2" charset="2"/>
              <a:buChar char="§"/>
            </a:pPr>
            <a:r>
              <a:rPr lang="en-US" sz="1650" b="1" dirty="0" smtClean="0"/>
              <a:t>Different User Expectations</a:t>
            </a:r>
            <a:r>
              <a:rPr lang="en-US" sz="1650" dirty="0" smtClean="0"/>
              <a:t>: Based on the above, describe what each of these users would expect to get from the data in terms of printable results.</a:t>
            </a:r>
          </a:p>
          <a:p>
            <a:pPr marL="541338" indent="-285750">
              <a:buClr>
                <a:srgbClr val="C00000"/>
              </a:buClr>
              <a:buSzPct val="80000"/>
              <a:buFont typeface="Wingdings" panose="05000000000000000000" pitchFamily="2" charset="2"/>
              <a:buChar char="§"/>
            </a:pPr>
            <a:r>
              <a:rPr lang="en-US" sz="1650" b="1" dirty="0" smtClean="0"/>
              <a:t>Look and Feel</a:t>
            </a:r>
            <a:r>
              <a:rPr lang="en-US" sz="1650" dirty="0" smtClean="0"/>
              <a:t>: Describe if this was a proper database, how you would expect the Switchboard to be </a:t>
            </a:r>
            <a:br>
              <a:rPr lang="en-US" sz="1650" dirty="0" smtClean="0"/>
            </a:br>
            <a:r>
              <a:rPr lang="en-US" sz="1650" dirty="0" smtClean="0"/>
              <a:t>structured. This should </a:t>
            </a:r>
            <a:br>
              <a:rPr lang="en-US" sz="1650" dirty="0" smtClean="0"/>
            </a:br>
            <a:r>
              <a:rPr lang="en-US" sz="1650" dirty="0" smtClean="0"/>
              <a:t>be heavily based on the </a:t>
            </a:r>
            <a:br>
              <a:rPr lang="en-US" sz="1650" dirty="0" smtClean="0"/>
            </a:br>
            <a:r>
              <a:rPr lang="en-US" sz="1650" dirty="0" smtClean="0"/>
              <a:t>scenario and data needs </a:t>
            </a:r>
            <a:br>
              <a:rPr lang="en-US" sz="1650" dirty="0" smtClean="0"/>
            </a:br>
            <a:r>
              <a:rPr lang="en-US" sz="1650" dirty="0" smtClean="0"/>
              <a:t>shown on the bullet point </a:t>
            </a:r>
            <a:br>
              <a:rPr lang="en-US" sz="1650" dirty="0" smtClean="0"/>
            </a:br>
            <a:r>
              <a:rPr lang="en-US" sz="1650" dirty="0" smtClean="0"/>
              <a:t>list</a:t>
            </a:r>
            <a:endParaRPr lang="en-US" sz="1650" dirty="0" smtClean="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7526070" cy="548680"/>
          </a:xfrm>
        </p:spPr>
        <p:txBody>
          <a:bodyPr>
            <a:noAutofit/>
          </a:bodyPr>
          <a:lstStyle/>
          <a:p>
            <a:r>
              <a:rPr lang="en-US" sz="3600" dirty="0" smtClean="0"/>
              <a:t>P3.3 – Design Requirement Needs</a:t>
            </a:r>
            <a:endParaRPr lang="en-GB" sz="3600" dirty="0"/>
          </a:p>
        </p:txBody>
      </p:sp>
      <p:pic>
        <p:nvPicPr>
          <p:cNvPr id="2" name="Picture 1"/>
          <p:cNvPicPr>
            <a:picLocks noChangeAspect="1"/>
          </p:cNvPicPr>
          <p:nvPr/>
        </p:nvPicPr>
        <p:blipFill rotWithShape="1">
          <a:blip r:embed="rId3"/>
          <a:srcRect l="55512" t="52801" r="8264" b="27590"/>
          <a:stretch/>
        </p:blipFill>
        <p:spPr>
          <a:xfrm>
            <a:off x="3347864" y="4941167"/>
            <a:ext cx="5472608" cy="17281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0157798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401479"/>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500" dirty="0" smtClean="0"/>
              <a:t>For 4.1 you will need to provide at least 3 methods of gathering information from customers for your company. Either from your own Scenario or using the information provided in the “</a:t>
            </a:r>
            <a:r>
              <a:rPr lang="en-GB" sz="1500" dirty="0"/>
              <a:t>The Eyes Have </a:t>
            </a:r>
            <a:r>
              <a:rPr lang="en-GB" sz="1500" dirty="0" smtClean="0"/>
              <a:t>IT” spreadsheet attached, create a questionnaire, survey and an interview sheet, to gather information from current or new customers. This can also take the form of an online data gathering form creating using web software.</a:t>
            </a:r>
            <a:r>
              <a:rPr lang="en-IE" sz="1500" dirty="0" smtClean="0"/>
              <a:t> </a:t>
            </a:r>
            <a:endParaRPr lang="en-US" sz="1500" dirty="0" smtClean="0"/>
          </a:p>
          <a:p>
            <a:pPr>
              <a:buClr>
                <a:srgbClr val="C00000"/>
              </a:buClr>
              <a:buSzPct val="80000"/>
            </a:pPr>
            <a:r>
              <a:rPr lang="en-US" sz="1500" b="1" dirty="0" smtClean="0">
                <a:solidFill>
                  <a:srgbClr val="FF0000"/>
                </a:solidFill>
                <a:latin typeface="Arial" panose="020B0604020202020204" pitchFamily="34" charset="0"/>
                <a:cs typeface="Arial" panose="020B0604020202020204" pitchFamily="34" charset="0"/>
              </a:rPr>
              <a:t>P4.1 – Task 05 </a:t>
            </a:r>
            <a:r>
              <a:rPr lang="en-US" sz="1500" dirty="0">
                <a:solidFill>
                  <a:srgbClr val="FF0000"/>
                </a:solidFill>
                <a:latin typeface="Arial" panose="020B0604020202020204" pitchFamily="34" charset="0"/>
                <a:cs typeface="Arial" panose="020B0604020202020204" pitchFamily="34" charset="0"/>
              </a:rPr>
              <a:t>– Gather data for the specified business requirement using quantitative and qualitative </a:t>
            </a:r>
            <a:r>
              <a:rPr lang="en-US" sz="1500" dirty="0" smtClean="0">
                <a:solidFill>
                  <a:srgbClr val="FF0000"/>
                </a:solidFill>
                <a:latin typeface="Arial" panose="020B0604020202020204" pitchFamily="34" charset="0"/>
                <a:cs typeface="Arial" panose="020B0604020202020204" pitchFamily="34" charset="0"/>
              </a:rPr>
              <a:t>techniques.</a:t>
            </a:r>
          </a:p>
          <a:p>
            <a:pPr>
              <a:buClr>
                <a:srgbClr val="C00000"/>
              </a:buClr>
              <a:buSzPct val="80000"/>
            </a:pPr>
            <a:r>
              <a:rPr lang="en-US" sz="1500" b="1" dirty="0" smtClean="0">
                <a:solidFill>
                  <a:srgbClr val="FF0000"/>
                </a:solidFill>
                <a:latin typeface="Arial" panose="020B0604020202020204" pitchFamily="34" charset="0"/>
                <a:cs typeface="Arial" panose="020B0604020202020204" pitchFamily="34" charset="0"/>
              </a:rPr>
              <a:t>P4.1 – Task 06 </a:t>
            </a:r>
            <a:r>
              <a:rPr lang="en-US" sz="1500" dirty="0" smtClean="0">
                <a:solidFill>
                  <a:srgbClr val="FF0000"/>
                </a:solidFill>
                <a:latin typeface="Arial" panose="020B0604020202020204" pitchFamily="34" charset="0"/>
                <a:cs typeface="Arial" panose="020B0604020202020204" pitchFamily="34" charset="0"/>
              </a:rPr>
              <a:t>– Create a report that outlines the data collection methods, responses and a description of the techniques used.</a:t>
            </a:r>
            <a:endParaRPr lang="en-US" sz="1500" dirty="0">
              <a:solidFill>
                <a:srgbClr val="FF0000"/>
              </a:solidFill>
              <a:latin typeface="Arial" panose="020B0604020202020204" pitchFamily="34" charset="0"/>
              <a:cs typeface="Arial" panose="020B0604020202020204" pitchFamily="34" charset="0"/>
            </a:endParaRPr>
          </a:p>
          <a:p>
            <a:pPr marL="285750" indent="-285750">
              <a:buClr>
                <a:srgbClr val="C00000"/>
              </a:buClr>
              <a:buSzPct val="80000"/>
              <a:buFont typeface="Arial" panose="020B0604020202020204" pitchFamily="34" charset="0"/>
              <a:buChar char="►"/>
            </a:pPr>
            <a:r>
              <a:rPr lang="en-US" sz="1500" dirty="0" smtClean="0"/>
              <a:t>For </a:t>
            </a:r>
            <a:r>
              <a:rPr lang="en-US" sz="1500" b="1" dirty="0" smtClean="0"/>
              <a:t>P4.1 Task 05</a:t>
            </a:r>
            <a:r>
              <a:rPr lang="en-US" sz="1500" dirty="0" smtClean="0"/>
              <a:t>, the techniques that can be used for this include: </a:t>
            </a:r>
            <a:r>
              <a:rPr lang="en-US" sz="1500" dirty="0"/>
              <a:t>holding focus groups, preparing and distributing questionnaires and surveys to stakeholders, </a:t>
            </a:r>
            <a:r>
              <a:rPr lang="en-US" sz="1500" dirty="0" err="1"/>
              <a:t>analysing</a:t>
            </a:r>
            <a:r>
              <a:rPr lang="en-US" sz="1500" dirty="0"/>
              <a:t> current documents) </a:t>
            </a:r>
            <a:endParaRPr lang="en-US" sz="1500" dirty="0" smtClean="0"/>
          </a:p>
          <a:p>
            <a:pPr marL="285750" indent="-285750">
              <a:buClr>
                <a:srgbClr val="C00000"/>
              </a:buClr>
              <a:buSzPct val="80000"/>
              <a:buFont typeface="Arial" panose="020B0604020202020204" pitchFamily="34" charset="0"/>
              <a:buChar char="►"/>
            </a:pPr>
            <a:r>
              <a:rPr lang="en-US" sz="1500" dirty="0" smtClean="0"/>
              <a:t>For </a:t>
            </a:r>
            <a:r>
              <a:rPr lang="en-US" sz="1500" b="1" dirty="0" smtClean="0"/>
              <a:t>P4.1 Task 06</a:t>
            </a:r>
            <a:r>
              <a:rPr lang="en-US" sz="1500" dirty="0" smtClean="0"/>
              <a:t>, the </a:t>
            </a:r>
            <a:r>
              <a:rPr lang="en-US" sz="1500" dirty="0"/>
              <a:t>summary report </a:t>
            </a:r>
            <a:r>
              <a:rPr lang="en-US" sz="1500" dirty="0" smtClean="0"/>
              <a:t>should be laid out as follows:</a:t>
            </a:r>
          </a:p>
          <a:p>
            <a:pPr marL="631825" indent="-254000">
              <a:buClr>
                <a:srgbClr val="C00000"/>
              </a:buClr>
              <a:buSzPct val="100000"/>
              <a:buFont typeface="+mj-lt"/>
              <a:buAutoNum type="arabicPeriod"/>
            </a:pPr>
            <a:r>
              <a:rPr lang="en-US" sz="1500" dirty="0" smtClean="0"/>
              <a:t>Reasons </a:t>
            </a:r>
            <a:r>
              <a:rPr lang="en-US" sz="1500" dirty="0"/>
              <a:t>for carrying out the data analysis, </a:t>
            </a:r>
            <a:endParaRPr lang="en-US" sz="1500" dirty="0" smtClean="0"/>
          </a:p>
          <a:p>
            <a:pPr marL="631825" indent="-254000">
              <a:buClr>
                <a:srgbClr val="C00000"/>
              </a:buClr>
              <a:buSzPct val="100000"/>
              <a:buFont typeface="+mj-lt"/>
              <a:buAutoNum type="arabicPeriod"/>
            </a:pPr>
            <a:r>
              <a:rPr lang="en-US" sz="1500" dirty="0" smtClean="0"/>
              <a:t>Evidence of the documents </a:t>
            </a:r>
            <a:r>
              <a:rPr lang="en-US" sz="1500" dirty="0"/>
              <a:t>which will be used to record the outcomes from the investigation </a:t>
            </a:r>
            <a:endParaRPr lang="en-US" sz="1500" dirty="0" smtClean="0"/>
          </a:p>
          <a:p>
            <a:pPr marL="631825" indent="-254000">
              <a:buClr>
                <a:srgbClr val="C00000"/>
              </a:buClr>
              <a:buSzPct val="100000"/>
              <a:buFont typeface="+mj-lt"/>
              <a:buAutoNum type="arabicPeriod"/>
            </a:pPr>
            <a:r>
              <a:rPr lang="en-US" sz="1500" dirty="0" smtClean="0"/>
              <a:t>An explanation of </a:t>
            </a:r>
            <a:r>
              <a:rPr lang="en-US" sz="1500" dirty="0"/>
              <a:t>the potential data which will be </a:t>
            </a:r>
            <a:r>
              <a:rPr lang="en-US" sz="1500" dirty="0" smtClean="0"/>
              <a:t>gathered</a:t>
            </a:r>
          </a:p>
          <a:p>
            <a:pPr marL="631825" indent="-254000">
              <a:buClr>
                <a:srgbClr val="C00000"/>
              </a:buClr>
              <a:buSzPct val="100000"/>
              <a:buFont typeface="+mj-lt"/>
              <a:buAutoNum type="arabicPeriod"/>
            </a:pPr>
            <a:r>
              <a:rPr lang="en-US" sz="1500" dirty="0"/>
              <a:t>T</a:t>
            </a:r>
            <a:r>
              <a:rPr lang="en-US" sz="1500" dirty="0" smtClean="0"/>
              <a:t>he </a:t>
            </a:r>
            <a:r>
              <a:rPr lang="en-US" sz="1500" dirty="0"/>
              <a:t>techniques to be used to gather the data </a:t>
            </a:r>
            <a:endParaRPr lang="en-US" sz="1500" dirty="0" smtClean="0"/>
          </a:p>
          <a:p>
            <a:pPr marL="631825" indent="-254000">
              <a:buClr>
                <a:srgbClr val="C00000"/>
              </a:buClr>
              <a:buSzPct val="100000"/>
              <a:buFont typeface="+mj-lt"/>
              <a:buAutoNum type="arabicPeriod"/>
            </a:pPr>
            <a:r>
              <a:rPr lang="en-US" sz="1500" dirty="0"/>
              <a:t>W</a:t>
            </a:r>
            <a:r>
              <a:rPr lang="en-US" sz="1500" dirty="0" smtClean="0"/>
              <a:t>here </a:t>
            </a:r>
            <a:r>
              <a:rPr lang="en-US" sz="1500" dirty="0"/>
              <a:t>such data may be </a:t>
            </a:r>
            <a:r>
              <a:rPr lang="en-US" sz="1500" dirty="0" smtClean="0"/>
              <a:t>found.</a:t>
            </a:r>
          </a:p>
          <a:p>
            <a:pPr marL="631825" indent="-254000">
              <a:buClr>
                <a:srgbClr val="C00000"/>
              </a:buClr>
              <a:buSzPct val="100000"/>
              <a:buFont typeface="+mj-lt"/>
              <a:buAutoNum type="arabicPeriod"/>
            </a:pPr>
            <a:r>
              <a:rPr lang="en-US" sz="1500" dirty="0" smtClean="0"/>
              <a:t>The </a:t>
            </a:r>
            <a:r>
              <a:rPr lang="en-US" sz="1500" dirty="0"/>
              <a:t>types of data collected </a:t>
            </a:r>
            <a:endParaRPr lang="en-US" sz="1500" dirty="0" smtClean="0"/>
          </a:p>
          <a:p>
            <a:pPr marL="631825" indent="-254000">
              <a:buClr>
                <a:srgbClr val="C00000"/>
              </a:buClr>
              <a:buSzPct val="100000"/>
              <a:buFont typeface="+mj-lt"/>
              <a:buAutoNum type="arabicPeriod"/>
            </a:pPr>
            <a:r>
              <a:rPr lang="en-US" sz="1500" dirty="0" smtClean="0"/>
              <a:t>A </a:t>
            </a:r>
            <a:r>
              <a:rPr lang="en-US" sz="1500" dirty="0"/>
              <a:t>brief conclusion as to how well the data gathering has gone</a:t>
            </a:r>
            <a:endParaRPr lang="en-US" sz="1500" dirty="0" smtClean="0"/>
          </a:p>
          <a:p>
            <a:pPr marL="285750" indent="-285750">
              <a:buClr>
                <a:srgbClr val="C00000"/>
              </a:buClr>
              <a:buSzPct val="80000"/>
              <a:buFont typeface="Arial" panose="020B0604020202020204" pitchFamily="34" charset="0"/>
              <a:buChar char="►"/>
            </a:pPr>
            <a:r>
              <a:rPr lang="en-US" sz="1500" dirty="0" smtClean="0"/>
              <a:t>Each </a:t>
            </a:r>
            <a:r>
              <a:rPr lang="en-US" sz="1500" dirty="0"/>
              <a:t>document must have a clear heading, a brief explanation of how it should be read and clearly laid out findings</a:t>
            </a:r>
            <a:r>
              <a:rPr lang="en-US" sz="1500" dirty="0" smtClean="0"/>
              <a:t>.</a:t>
            </a:r>
            <a:endParaRPr lang="en-US" sz="1500" dirty="0"/>
          </a:p>
        </p:txBody>
      </p:sp>
      <p:sp>
        <p:nvSpPr>
          <p:cNvPr id="8" name="Title 2"/>
          <p:cNvSpPr>
            <a:spLocks noGrp="1"/>
          </p:cNvSpPr>
          <p:nvPr>
            <p:ph type="title"/>
          </p:nvPr>
        </p:nvSpPr>
        <p:spPr>
          <a:xfrm>
            <a:off x="35496" y="44624"/>
            <a:ext cx="7526070" cy="548680"/>
          </a:xfrm>
        </p:spPr>
        <p:txBody>
          <a:bodyPr>
            <a:noAutofit/>
          </a:bodyPr>
          <a:lstStyle/>
          <a:p>
            <a:r>
              <a:rPr lang="en-US" sz="3600" dirty="0" smtClean="0"/>
              <a:t>P4.1 – Gathering Required Data</a:t>
            </a:r>
            <a:endParaRPr lang="en-GB" sz="3600" dirty="0"/>
          </a:p>
        </p:txBody>
      </p:sp>
    </p:spTree>
    <p:extLst>
      <p:ext uri="{BB962C8B-B14F-4D97-AF65-F5344CB8AC3E}">
        <p14:creationId xmlns:p14="http://schemas.microsoft.com/office/powerpoint/2010/main" val="137529492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5832648" cy="5632311"/>
          </a:xfrm>
          <a:prstGeom prst="rect">
            <a:avLst/>
          </a:prstGeom>
        </p:spPr>
        <p:txBody>
          <a:bodyPr wrap="square">
            <a:spAutoFit/>
          </a:bodyPr>
          <a:lstStyle/>
          <a:p>
            <a:pPr>
              <a:buClr>
                <a:srgbClr val="C00000"/>
              </a:buClr>
              <a:buSzPct val="80000"/>
            </a:pPr>
            <a:r>
              <a:rPr lang="en-US" sz="2400" b="1" dirty="0" smtClean="0">
                <a:solidFill>
                  <a:srgbClr val="FF0000"/>
                </a:solidFill>
              </a:rPr>
              <a:t>P4.2 – Task 07 </a:t>
            </a:r>
            <a:r>
              <a:rPr lang="en-US" sz="2400" dirty="0" smtClean="0">
                <a:solidFill>
                  <a:srgbClr val="FF0000"/>
                </a:solidFill>
              </a:rPr>
              <a:t>- Provide evidence of confirmation </a:t>
            </a:r>
            <a:r>
              <a:rPr lang="en-US" sz="2400" dirty="0">
                <a:solidFill>
                  <a:srgbClr val="FF0000"/>
                </a:solidFill>
              </a:rPr>
              <a:t>of the choice of </a:t>
            </a:r>
            <a:r>
              <a:rPr lang="en-US" sz="2400" dirty="0" smtClean="0">
                <a:solidFill>
                  <a:srgbClr val="FF0000"/>
                </a:solidFill>
              </a:rPr>
              <a:t>quantitative techniques used. </a:t>
            </a:r>
          </a:p>
          <a:p>
            <a:pPr marL="285750" indent="-285750">
              <a:buClr>
                <a:srgbClr val="C00000"/>
              </a:buClr>
              <a:buSzPct val="80000"/>
              <a:buFont typeface="Arial" panose="020B0604020202020204" pitchFamily="34" charset="0"/>
              <a:buChar char="►"/>
            </a:pPr>
            <a:r>
              <a:rPr lang="en-US" sz="2400" dirty="0" smtClean="0"/>
              <a:t>For this you will need to provide diagrammatic evidence of the following:</a:t>
            </a:r>
            <a:endParaRPr lang="en-US" sz="2400" dirty="0"/>
          </a:p>
          <a:p>
            <a:pPr marL="285750" indent="-285750">
              <a:buClr>
                <a:srgbClr val="C00000"/>
              </a:buClr>
              <a:buSzPct val="80000"/>
              <a:buFont typeface="Arial" panose="020B0604020202020204" pitchFamily="34" charset="0"/>
              <a:buChar char="►"/>
            </a:pPr>
            <a:r>
              <a:rPr lang="en-US" sz="2400" dirty="0" smtClean="0"/>
              <a:t>Qualitative </a:t>
            </a:r>
            <a:r>
              <a:rPr lang="en-US" sz="2400" dirty="0"/>
              <a:t>data analysis, i.e.: </a:t>
            </a:r>
          </a:p>
          <a:p>
            <a:pPr marL="742950" lvl="1" indent="-285750">
              <a:buClr>
                <a:srgbClr val="C00000"/>
              </a:buClr>
              <a:buSzPct val="80000"/>
              <a:buFont typeface="Wingdings" panose="05000000000000000000" pitchFamily="2" charset="2"/>
              <a:buChar char="§"/>
            </a:pPr>
            <a:r>
              <a:rPr lang="en-US" sz="2400" dirty="0" smtClean="0"/>
              <a:t>typology (e.g. activities, actions, relationships) </a:t>
            </a:r>
          </a:p>
          <a:p>
            <a:pPr marL="742950" lvl="1" indent="-285750">
              <a:buClr>
                <a:srgbClr val="C00000"/>
              </a:buClr>
              <a:buSzPct val="80000"/>
              <a:buFont typeface="Wingdings" panose="05000000000000000000" pitchFamily="2" charset="2"/>
              <a:buChar char="§"/>
            </a:pPr>
            <a:r>
              <a:rPr lang="en-US" sz="2400" dirty="0" smtClean="0"/>
              <a:t>event analysis </a:t>
            </a:r>
          </a:p>
          <a:p>
            <a:pPr marL="742950" lvl="1" indent="-285750">
              <a:buClr>
                <a:srgbClr val="C00000"/>
              </a:buClr>
              <a:buSzPct val="80000"/>
              <a:buFont typeface="Wingdings" panose="05000000000000000000" pitchFamily="2" charset="2"/>
              <a:buChar char="§"/>
            </a:pPr>
            <a:r>
              <a:rPr lang="en-US" sz="2400" dirty="0" smtClean="0"/>
              <a:t>logical analysis (e.g. flow charts, flow diagrams) </a:t>
            </a:r>
          </a:p>
          <a:p>
            <a:pPr marL="285750" lvl="1" indent="-285750">
              <a:buClr>
                <a:srgbClr val="C00000"/>
              </a:buClr>
              <a:buSzPct val="80000"/>
              <a:buFont typeface="Arial" panose="020B0604020202020204" pitchFamily="34" charset="0"/>
              <a:buChar char="►"/>
            </a:pPr>
            <a:r>
              <a:rPr lang="en-US" sz="2400" b="1" dirty="0" smtClean="0">
                <a:solidFill>
                  <a:srgbClr val="FF0000"/>
                </a:solidFill>
              </a:rPr>
              <a:t>Label this clearly for the examiner, this is an important part of this unit. Every IT Unit has something that hinges on a section, this is it.</a:t>
            </a:r>
            <a:endParaRPr lang="en-US" sz="2400" b="1" dirty="0">
              <a:solidFill>
                <a:srgbClr val="FF0000"/>
              </a:solidFill>
            </a:endParaRPr>
          </a:p>
        </p:txBody>
      </p:sp>
      <p:sp>
        <p:nvSpPr>
          <p:cNvPr id="8" name="Title 2"/>
          <p:cNvSpPr>
            <a:spLocks noGrp="1"/>
          </p:cNvSpPr>
          <p:nvPr>
            <p:ph type="title"/>
          </p:nvPr>
        </p:nvSpPr>
        <p:spPr>
          <a:xfrm>
            <a:off x="35496" y="44624"/>
            <a:ext cx="7526070" cy="548680"/>
          </a:xfrm>
        </p:spPr>
        <p:txBody>
          <a:bodyPr>
            <a:noAutofit/>
          </a:bodyPr>
          <a:lstStyle/>
          <a:p>
            <a:r>
              <a:rPr lang="en-US" sz="3200" dirty="0" smtClean="0"/>
              <a:t>P4.2 – Quantitative Data Analysis</a:t>
            </a:r>
            <a:endParaRPr lang="en-GB" sz="3200" dirty="0"/>
          </a:p>
        </p:txBody>
      </p:sp>
      <p:pic>
        <p:nvPicPr>
          <p:cNvPr id="2" name="Picture 1"/>
          <p:cNvPicPr>
            <a:picLocks noChangeAspect="1"/>
          </p:cNvPicPr>
          <p:nvPr/>
        </p:nvPicPr>
        <p:blipFill rotWithShape="1">
          <a:blip r:embed="rId3"/>
          <a:srcRect l="16926" t="23387" r="22438" b="31792"/>
          <a:stretch/>
        </p:blipFill>
        <p:spPr>
          <a:xfrm>
            <a:off x="6084168" y="1081713"/>
            <a:ext cx="2736304" cy="1195159"/>
          </a:xfrm>
          <a:prstGeom prst="rect">
            <a:avLst/>
          </a:prstGeom>
          <a:effectLst>
            <a:outerShdw blurRad="50800" dist="38100" dir="2700000" algn="tl" rotWithShape="0">
              <a:prstClr val="black">
                <a:alpha val="40000"/>
              </a:prstClr>
            </a:outerShdw>
          </a:effectLst>
        </p:spPr>
      </p:pic>
      <p:pic>
        <p:nvPicPr>
          <p:cNvPr id="5" name="Picture 4" descr="http://www.marcoullis.com/KNOWLEDGE/SYSTEMS/images/marcoullisp_systems_dfd_context.gif"/>
          <p:cNvPicPr/>
          <p:nvPr/>
        </p:nvPicPr>
        <p:blipFill>
          <a:blip r:embed="rId4" cstate="print"/>
          <a:srcRect/>
          <a:stretch>
            <a:fillRect/>
          </a:stretch>
        </p:blipFill>
        <p:spPr bwMode="auto">
          <a:xfrm>
            <a:off x="6084168" y="2420888"/>
            <a:ext cx="2736304" cy="151216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 name="Picture 2"/>
          <p:cNvPicPr>
            <a:picLocks noChangeAspect="1"/>
          </p:cNvPicPr>
          <p:nvPr/>
        </p:nvPicPr>
        <p:blipFill rotWithShape="1">
          <a:blip r:embed="rId5"/>
          <a:srcRect l="388" t="20586" r="61812" b="30390"/>
          <a:stretch/>
        </p:blipFill>
        <p:spPr>
          <a:xfrm>
            <a:off x="6084168" y="4098074"/>
            <a:ext cx="2736304" cy="199522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8183508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480720" cy="5586145"/>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00" b="1" dirty="0" smtClean="0">
                <a:solidFill>
                  <a:srgbClr val="FF0000"/>
                </a:solidFill>
              </a:rPr>
              <a:t>P4.3 </a:t>
            </a:r>
            <a:r>
              <a:rPr lang="en-US" sz="1700" b="1" dirty="0">
                <a:solidFill>
                  <a:srgbClr val="FF0000"/>
                </a:solidFill>
              </a:rPr>
              <a:t>– Task </a:t>
            </a:r>
            <a:r>
              <a:rPr lang="en-US" sz="1700" b="1" dirty="0" smtClean="0">
                <a:solidFill>
                  <a:srgbClr val="FF0000"/>
                </a:solidFill>
              </a:rPr>
              <a:t>08 </a:t>
            </a:r>
            <a:r>
              <a:rPr lang="en-US" sz="1700" dirty="0">
                <a:solidFill>
                  <a:srgbClr val="FF0000"/>
                </a:solidFill>
              </a:rPr>
              <a:t>- Provide evidence of confirmation of the choice of </a:t>
            </a:r>
            <a:r>
              <a:rPr lang="en-US" sz="1700" dirty="0" smtClean="0">
                <a:solidFill>
                  <a:srgbClr val="FF0000"/>
                </a:solidFill>
              </a:rPr>
              <a:t>qualitative </a:t>
            </a:r>
            <a:r>
              <a:rPr lang="en-US" sz="1700" dirty="0">
                <a:solidFill>
                  <a:srgbClr val="FF0000"/>
                </a:solidFill>
              </a:rPr>
              <a:t>techniques used. </a:t>
            </a:r>
            <a:endParaRPr lang="en-US" sz="1700" dirty="0" smtClean="0"/>
          </a:p>
          <a:p>
            <a:pPr marL="285750" indent="-285750">
              <a:buClr>
                <a:srgbClr val="C00000"/>
              </a:buClr>
              <a:buSzPct val="80000"/>
              <a:buFont typeface="Arial" panose="020B0604020202020204" pitchFamily="34" charset="0"/>
              <a:buChar char="►"/>
            </a:pPr>
            <a:r>
              <a:rPr lang="en-US" sz="1700" dirty="0" smtClean="0"/>
              <a:t>For </a:t>
            </a:r>
            <a:r>
              <a:rPr lang="en-US" sz="1700" dirty="0"/>
              <a:t>this you will need to provide diagrammatic evidence of the </a:t>
            </a:r>
            <a:r>
              <a:rPr lang="en-US" sz="1700" dirty="0" smtClean="0"/>
              <a:t>following:</a:t>
            </a:r>
          </a:p>
          <a:p>
            <a:pPr marL="285750" indent="-285750">
              <a:buClr>
                <a:srgbClr val="C00000"/>
              </a:buClr>
              <a:buSzPct val="80000"/>
              <a:buFont typeface="Arial" panose="020B0604020202020204" pitchFamily="34" charset="0"/>
              <a:buChar char="►"/>
            </a:pPr>
            <a:r>
              <a:rPr lang="en-US" sz="1700" dirty="0" smtClean="0"/>
              <a:t>Quantitative </a:t>
            </a:r>
            <a:r>
              <a:rPr lang="en-US" sz="1700" dirty="0"/>
              <a:t>data analysis i.e.: </a:t>
            </a:r>
            <a:endParaRPr lang="en-US" sz="1700" dirty="0" smtClean="0"/>
          </a:p>
          <a:p>
            <a:pPr marL="742950" lvl="1" indent="-285750">
              <a:buClr>
                <a:srgbClr val="C00000"/>
              </a:buClr>
              <a:buSzPct val="80000"/>
              <a:buFont typeface="Wingdings" panose="05000000000000000000" pitchFamily="2" charset="2"/>
              <a:buChar char="§"/>
            </a:pPr>
            <a:r>
              <a:rPr lang="en-US" sz="1700" dirty="0" smtClean="0"/>
              <a:t>mean </a:t>
            </a:r>
            <a:endParaRPr lang="en-US" sz="1700" dirty="0"/>
          </a:p>
          <a:p>
            <a:pPr marL="742950" lvl="1" indent="-285750">
              <a:buClr>
                <a:srgbClr val="C00000"/>
              </a:buClr>
              <a:buSzPct val="80000"/>
              <a:buFont typeface="Wingdings" panose="05000000000000000000" pitchFamily="2" charset="2"/>
              <a:buChar char="§"/>
            </a:pPr>
            <a:r>
              <a:rPr lang="en-US" sz="1700" dirty="0"/>
              <a:t>median </a:t>
            </a:r>
          </a:p>
          <a:p>
            <a:pPr marL="742950" lvl="1" indent="-285750">
              <a:buClr>
                <a:srgbClr val="C00000"/>
              </a:buClr>
              <a:buSzPct val="80000"/>
              <a:buFont typeface="Wingdings" panose="05000000000000000000" pitchFamily="2" charset="2"/>
              <a:buChar char="§"/>
            </a:pPr>
            <a:r>
              <a:rPr lang="en-US" sz="1700" dirty="0"/>
              <a:t>standard deviation </a:t>
            </a:r>
          </a:p>
          <a:p>
            <a:pPr marL="742950" lvl="1" indent="-285750">
              <a:buClr>
                <a:srgbClr val="C00000"/>
              </a:buClr>
              <a:buSzPct val="80000"/>
              <a:buFont typeface="Wingdings" panose="05000000000000000000" pitchFamily="2" charset="2"/>
              <a:buChar char="§"/>
            </a:pPr>
            <a:r>
              <a:rPr lang="en-US" sz="1700" dirty="0" smtClean="0"/>
              <a:t>Range</a:t>
            </a:r>
          </a:p>
          <a:p>
            <a:pPr marL="285750" lvl="1" indent="-285750">
              <a:buClr>
                <a:srgbClr val="C00000"/>
              </a:buClr>
              <a:buSzPct val="80000"/>
              <a:buFont typeface="Arial" panose="020B0604020202020204" pitchFamily="34" charset="0"/>
              <a:buChar char="►"/>
            </a:pPr>
            <a:r>
              <a:rPr lang="en-US" sz="1700" dirty="0" smtClean="0"/>
              <a:t>For this you will need to use the current information in the spreadsheet to calculate or chart the information but it would be better to import the information into Access at this point and create a Database of the information, with a separate table for each, to give you an idea of how to demonstrate the results.</a:t>
            </a:r>
          </a:p>
          <a:p>
            <a:pPr marL="285750" lvl="1" indent="-285750">
              <a:buClr>
                <a:srgbClr val="C00000"/>
              </a:buClr>
              <a:buSzPct val="80000"/>
              <a:buFont typeface="Arial" panose="020B0604020202020204" pitchFamily="34" charset="0"/>
              <a:buChar char="►"/>
            </a:pPr>
            <a:r>
              <a:rPr lang="en-US" sz="1700" dirty="0" smtClean="0"/>
              <a:t>For example, the relationships in P4.2 could be a diagram of a relationship diagram linking the tables, at least one sketch diagram is necessary for each of these and an explanation of the diagram added to the report fro P4.1. </a:t>
            </a:r>
          </a:p>
          <a:p>
            <a:pPr marL="285750" lvl="1" indent="-285750">
              <a:buClr>
                <a:srgbClr val="C00000"/>
              </a:buClr>
              <a:buSzPct val="80000"/>
              <a:buFont typeface="Arial" panose="020B0604020202020204" pitchFamily="34" charset="0"/>
              <a:buChar char="►"/>
            </a:pPr>
            <a:r>
              <a:rPr lang="en-US" sz="1700" b="1" dirty="0" smtClean="0">
                <a:solidFill>
                  <a:srgbClr val="FF0000"/>
                </a:solidFill>
              </a:rPr>
              <a:t>Label this clearly for the examiner, this is an important part of this unit. Every IT Unit has something that hinges on a section, this is it.</a:t>
            </a:r>
            <a:endParaRPr lang="en-US" sz="1700" b="1" dirty="0">
              <a:solidFill>
                <a:srgbClr val="FF0000"/>
              </a:solidFill>
            </a:endParaRPr>
          </a:p>
        </p:txBody>
      </p:sp>
      <p:sp>
        <p:nvSpPr>
          <p:cNvPr id="8" name="Title 2"/>
          <p:cNvSpPr>
            <a:spLocks noGrp="1"/>
          </p:cNvSpPr>
          <p:nvPr>
            <p:ph type="title"/>
          </p:nvPr>
        </p:nvSpPr>
        <p:spPr>
          <a:xfrm>
            <a:off x="35496" y="44624"/>
            <a:ext cx="7526070" cy="548680"/>
          </a:xfrm>
        </p:spPr>
        <p:txBody>
          <a:bodyPr>
            <a:noAutofit/>
          </a:bodyPr>
          <a:lstStyle/>
          <a:p>
            <a:r>
              <a:rPr lang="en-US" sz="3200" dirty="0" smtClean="0"/>
              <a:t>P4.3 – Qualitative Data Analysis</a:t>
            </a:r>
            <a:endParaRPr lang="en-GB" sz="3200" dirty="0"/>
          </a:p>
        </p:txBody>
      </p:sp>
      <p:pic>
        <p:nvPicPr>
          <p:cNvPr id="2" name="Picture 1"/>
          <p:cNvPicPr>
            <a:picLocks noChangeAspect="1"/>
          </p:cNvPicPr>
          <p:nvPr/>
        </p:nvPicPr>
        <p:blipFill rotWithShape="1">
          <a:blip r:embed="rId3"/>
          <a:srcRect l="16926" t="21987" r="41338" b="31791"/>
          <a:stretch/>
        </p:blipFill>
        <p:spPr>
          <a:xfrm>
            <a:off x="6732240" y="1124744"/>
            <a:ext cx="2088232" cy="1300220"/>
          </a:xfrm>
          <a:prstGeom prst="rect">
            <a:avLst/>
          </a:prstGeom>
          <a:effectLst>
            <a:outerShdw blurRad="50800" dist="38100" dir="2700000" algn="tl" rotWithShape="0">
              <a:prstClr val="black">
                <a:alpha val="40000"/>
              </a:prstClr>
            </a:outerShdw>
          </a:effectLst>
        </p:spPr>
      </p:pic>
      <p:pic>
        <p:nvPicPr>
          <p:cNvPr id="3" name="Picture 2"/>
          <p:cNvPicPr>
            <a:picLocks noChangeAspect="1"/>
          </p:cNvPicPr>
          <p:nvPr/>
        </p:nvPicPr>
        <p:blipFill rotWithShape="1">
          <a:blip r:embed="rId4"/>
          <a:srcRect l="15351" t="6579" r="35825" b="45798"/>
          <a:stretch/>
        </p:blipFill>
        <p:spPr>
          <a:xfrm>
            <a:off x="6732240" y="2621672"/>
            <a:ext cx="2088232" cy="1145159"/>
          </a:xfrm>
          <a:prstGeom prst="rect">
            <a:avLst/>
          </a:prstGeom>
          <a:effectLst>
            <a:outerShdw blurRad="50800" dist="38100" dir="2700000" algn="tl" rotWithShape="0">
              <a:prstClr val="black">
                <a:alpha val="40000"/>
              </a:prstClr>
            </a:outerShdw>
          </a:effectLst>
        </p:spPr>
      </p:pic>
      <p:pic>
        <p:nvPicPr>
          <p:cNvPr id="4" name="Picture 3"/>
          <p:cNvPicPr>
            <a:picLocks noChangeAspect="1"/>
          </p:cNvPicPr>
          <p:nvPr/>
        </p:nvPicPr>
        <p:blipFill rotWithShape="1">
          <a:blip r:embed="rId5"/>
          <a:srcRect l="12988" t="6580" r="57087" b="51401"/>
          <a:stretch/>
        </p:blipFill>
        <p:spPr>
          <a:xfrm>
            <a:off x="6732240" y="3940636"/>
            <a:ext cx="2088232" cy="1648604"/>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6"/>
          <a:srcRect l="45248" t="67104" r="36612" b="21690"/>
          <a:stretch/>
        </p:blipFill>
        <p:spPr>
          <a:xfrm>
            <a:off x="6732240" y="5805264"/>
            <a:ext cx="2090730" cy="72611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7661402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480720" cy="5586145"/>
          </a:xfrm>
          <a:prstGeom prst="rect">
            <a:avLst/>
          </a:prstGeom>
        </p:spPr>
        <p:txBody>
          <a:bodyPr wrap="square">
            <a:spAutoFit/>
          </a:bodyPr>
          <a:lstStyle/>
          <a:p>
            <a:pPr>
              <a:buClr>
                <a:srgbClr val="C00000"/>
              </a:buClr>
              <a:buSzPct val="80000"/>
            </a:pPr>
            <a:r>
              <a:rPr lang="en-US" sz="1700" b="1" dirty="0" smtClean="0">
                <a:solidFill>
                  <a:srgbClr val="FF0000"/>
                </a:solidFill>
              </a:rPr>
              <a:t>M2.1 </a:t>
            </a:r>
            <a:r>
              <a:rPr lang="en-US" sz="1700" b="1" dirty="0">
                <a:solidFill>
                  <a:srgbClr val="FF0000"/>
                </a:solidFill>
              </a:rPr>
              <a:t>– Task </a:t>
            </a:r>
            <a:r>
              <a:rPr lang="en-US" sz="1700" b="1" dirty="0" smtClean="0">
                <a:solidFill>
                  <a:srgbClr val="FF0000"/>
                </a:solidFill>
              </a:rPr>
              <a:t>09 </a:t>
            </a:r>
            <a:r>
              <a:rPr lang="en-US" sz="1700" dirty="0">
                <a:solidFill>
                  <a:srgbClr val="FF0000"/>
                </a:solidFill>
              </a:rPr>
              <a:t>- Provide evidence of </a:t>
            </a:r>
            <a:r>
              <a:rPr lang="en-US" sz="1700" dirty="0" smtClean="0">
                <a:solidFill>
                  <a:srgbClr val="FF0000"/>
                </a:solidFill>
              </a:rPr>
              <a:t>the adaption of the data collection forms in P4. </a:t>
            </a:r>
            <a:endParaRPr lang="en-US" sz="1700" dirty="0" smtClean="0"/>
          </a:p>
          <a:p>
            <a:pPr marL="285750" indent="-285750">
              <a:buClr>
                <a:srgbClr val="C00000"/>
              </a:buClr>
              <a:buSzPct val="80000"/>
              <a:buFont typeface="Arial" panose="020B0604020202020204" pitchFamily="34" charset="0"/>
              <a:buChar char="►"/>
            </a:pPr>
            <a:r>
              <a:rPr lang="en-US" sz="1700" dirty="0"/>
              <a:t>Learners should use the quantitative and qualitative techniques selected in P4 to develop the data requirements for the specified business need. The outcomes may be presented as annotated </a:t>
            </a:r>
            <a:r>
              <a:rPr lang="en-US" sz="1700" dirty="0" smtClean="0"/>
              <a:t>diagrams explaining before and after, </a:t>
            </a:r>
            <a:r>
              <a:rPr lang="en-US" sz="1700" dirty="0"/>
              <a:t>a </a:t>
            </a:r>
            <a:r>
              <a:rPr lang="en-US" sz="1700" dirty="0" smtClean="0"/>
              <a:t>report with adaption examples, </a:t>
            </a:r>
            <a:r>
              <a:rPr lang="en-US" sz="1700" dirty="0"/>
              <a:t>or a set of completed analysis forms. </a:t>
            </a:r>
            <a:endParaRPr lang="en-US" sz="1700" dirty="0" smtClean="0"/>
          </a:p>
          <a:p>
            <a:pPr>
              <a:buClr>
                <a:srgbClr val="C00000"/>
              </a:buClr>
              <a:buSzPct val="80000"/>
            </a:pPr>
            <a:r>
              <a:rPr lang="en-US" sz="1700" b="1" dirty="0" smtClean="0">
                <a:solidFill>
                  <a:srgbClr val="FF0000"/>
                </a:solidFill>
              </a:rPr>
              <a:t>M2.2 – Task 10 </a:t>
            </a:r>
            <a:r>
              <a:rPr lang="en-US" sz="1700" dirty="0" smtClean="0">
                <a:solidFill>
                  <a:srgbClr val="FF0000"/>
                </a:solidFill>
              </a:rPr>
              <a:t>– Describe in a report with evidence the purpose of the alterations that had </a:t>
            </a:r>
            <a:r>
              <a:rPr lang="en-US" sz="1700" dirty="0">
                <a:solidFill>
                  <a:srgbClr val="FF0000"/>
                </a:solidFill>
              </a:rPr>
              <a:t>to be made to the planned data </a:t>
            </a:r>
            <a:r>
              <a:rPr lang="en-US" sz="1700" dirty="0" smtClean="0">
                <a:solidFill>
                  <a:srgbClr val="FF0000"/>
                </a:solidFill>
              </a:rPr>
              <a:t>collection and describe why each of these changes might improve the data collection efficiency.</a:t>
            </a:r>
          </a:p>
          <a:p>
            <a:pPr marL="285750" indent="-285750">
              <a:buClr>
                <a:srgbClr val="C00000"/>
              </a:buClr>
              <a:buSzPct val="80000"/>
              <a:buFont typeface="Arial" panose="020B0604020202020204" pitchFamily="34" charset="0"/>
              <a:buChar char="►"/>
            </a:pPr>
            <a:r>
              <a:rPr lang="en-US" sz="1700" dirty="0" smtClean="0"/>
              <a:t>Copies </a:t>
            </a:r>
            <a:r>
              <a:rPr lang="en-US" sz="1700" dirty="0"/>
              <a:t>of any data sets should be presented as annotated diagrams, which are appropriate for the choice of data analysis technique used</a:t>
            </a:r>
            <a:r>
              <a:rPr lang="en-US" sz="1700" dirty="0" smtClean="0"/>
              <a:t>.</a:t>
            </a:r>
          </a:p>
          <a:p>
            <a:pPr marL="285750" indent="-285750">
              <a:buClr>
                <a:srgbClr val="C00000"/>
              </a:buClr>
              <a:buSzPct val="80000"/>
              <a:buFont typeface="Arial" panose="020B0604020202020204" pitchFamily="34" charset="0"/>
              <a:buChar char="►"/>
            </a:pPr>
            <a:r>
              <a:rPr lang="en-US" sz="1700" dirty="0" smtClean="0"/>
              <a:t>For these tasks, the examiner basically wants you to prove that after you designed them and used them, they could have been improved adding more questions, more fields, changing the way the online or access forms look to the user in order to improve the effectiveness or to restrict faults. E.g</a:t>
            </a:r>
            <a:r>
              <a:rPr lang="en-US" sz="1700" dirty="0"/>
              <a:t>.</a:t>
            </a:r>
            <a:r>
              <a:rPr lang="en-US" sz="1700" dirty="0" smtClean="0"/>
              <a:t> add in some Input Masks and Data Validations to the Access File and argue why this helps.</a:t>
            </a:r>
            <a:endParaRPr lang="en-US" sz="1700" dirty="0"/>
          </a:p>
        </p:txBody>
      </p:sp>
      <p:sp>
        <p:nvSpPr>
          <p:cNvPr id="8" name="Title 2"/>
          <p:cNvSpPr>
            <a:spLocks noGrp="1"/>
          </p:cNvSpPr>
          <p:nvPr>
            <p:ph type="title"/>
          </p:nvPr>
        </p:nvSpPr>
        <p:spPr>
          <a:xfrm>
            <a:off x="35496" y="44624"/>
            <a:ext cx="7632848" cy="548680"/>
          </a:xfrm>
        </p:spPr>
        <p:txBody>
          <a:bodyPr>
            <a:noAutofit/>
          </a:bodyPr>
          <a:lstStyle/>
          <a:p>
            <a:r>
              <a:rPr lang="en-US" sz="2800" dirty="0" smtClean="0"/>
              <a:t>M2.1 – Quantitative and Qualitative Data Analysis</a:t>
            </a:r>
            <a:endParaRPr lang="en-GB" sz="2800" dirty="0"/>
          </a:p>
        </p:txBody>
      </p:sp>
      <p:pic>
        <p:nvPicPr>
          <p:cNvPr id="2" name="Picture 1"/>
          <p:cNvPicPr>
            <a:picLocks noChangeAspect="1"/>
          </p:cNvPicPr>
          <p:nvPr/>
        </p:nvPicPr>
        <p:blipFill rotWithShape="1">
          <a:blip r:embed="rId3"/>
          <a:srcRect l="16926" t="21987" r="41338" b="31791"/>
          <a:stretch/>
        </p:blipFill>
        <p:spPr>
          <a:xfrm>
            <a:off x="6732240" y="1124744"/>
            <a:ext cx="2088232" cy="1300220"/>
          </a:xfrm>
          <a:prstGeom prst="rect">
            <a:avLst/>
          </a:prstGeom>
          <a:effectLst>
            <a:outerShdw blurRad="50800" dist="38100" dir="2700000" algn="tl" rotWithShape="0">
              <a:prstClr val="black">
                <a:alpha val="40000"/>
              </a:prstClr>
            </a:outerShdw>
          </a:effectLst>
        </p:spPr>
      </p:pic>
      <p:pic>
        <p:nvPicPr>
          <p:cNvPr id="3" name="Picture 2"/>
          <p:cNvPicPr>
            <a:picLocks noChangeAspect="1"/>
          </p:cNvPicPr>
          <p:nvPr/>
        </p:nvPicPr>
        <p:blipFill rotWithShape="1">
          <a:blip r:embed="rId4"/>
          <a:srcRect l="15351" t="6579" r="35825" b="45798"/>
          <a:stretch/>
        </p:blipFill>
        <p:spPr>
          <a:xfrm>
            <a:off x="6732240" y="2621672"/>
            <a:ext cx="2088232" cy="11451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rotWithShape="1">
          <a:blip r:embed="rId5"/>
          <a:srcRect l="15351" t="50000" r="60237" b="26189"/>
          <a:stretch/>
        </p:blipFill>
        <p:spPr>
          <a:xfrm>
            <a:off x="6732240" y="3933056"/>
            <a:ext cx="2088232" cy="1145159"/>
          </a:xfrm>
          <a:prstGeom prst="rect">
            <a:avLst/>
          </a:prstGeom>
        </p:spPr>
      </p:pic>
      <p:pic>
        <p:nvPicPr>
          <p:cNvPr id="9" name="Picture 8"/>
          <p:cNvPicPr>
            <a:picLocks noChangeAspect="1"/>
          </p:cNvPicPr>
          <p:nvPr/>
        </p:nvPicPr>
        <p:blipFill rotWithShape="1">
          <a:blip r:embed="rId6"/>
          <a:srcRect l="16925" t="27588" r="33464" b="28991"/>
          <a:stretch/>
        </p:blipFill>
        <p:spPr>
          <a:xfrm>
            <a:off x="6732240" y="5269942"/>
            <a:ext cx="2112284" cy="1039378"/>
          </a:xfrm>
          <a:prstGeom prst="rect">
            <a:avLst/>
          </a:prstGeom>
        </p:spPr>
      </p:pic>
    </p:spTree>
    <p:extLst>
      <p:ext uri="{BB962C8B-B14F-4D97-AF65-F5344CB8AC3E}">
        <p14:creationId xmlns:p14="http://schemas.microsoft.com/office/powerpoint/2010/main" val="98839944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586145"/>
          </a:xfrm>
          <a:prstGeom prst="rect">
            <a:avLst/>
          </a:prstGeom>
        </p:spPr>
        <p:txBody>
          <a:bodyPr wrap="square">
            <a:spAutoFit/>
          </a:bodyPr>
          <a:lstStyle/>
          <a:p>
            <a:pPr>
              <a:buClr>
                <a:srgbClr val="C00000"/>
              </a:buClr>
              <a:buSzPct val="80000"/>
            </a:pPr>
            <a:r>
              <a:rPr lang="en-US" sz="1700" b="1" dirty="0">
                <a:solidFill>
                  <a:srgbClr val="FF0000"/>
                </a:solidFill>
                <a:latin typeface="Arial" panose="020B0604020202020204" pitchFamily="34" charset="0"/>
                <a:cs typeface="Arial" panose="020B0604020202020204" pitchFamily="34" charset="0"/>
              </a:rPr>
              <a:t>P3.1 – Task 01 </a:t>
            </a:r>
            <a:r>
              <a:rPr lang="en-US" sz="1700" dirty="0">
                <a:solidFill>
                  <a:srgbClr val="FF0000"/>
                </a:solidFill>
                <a:latin typeface="Arial" panose="020B0604020202020204" pitchFamily="34" charset="0"/>
                <a:cs typeface="Arial" panose="020B0604020202020204" pitchFamily="34" charset="0"/>
              </a:rPr>
              <a:t>– In a report discuss the variance in information requirements that exist in industry in terms of Business Intelligence, Scientific and medical Research and Political research with examples.</a:t>
            </a:r>
          </a:p>
          <a:p>
            <a:pPr>
              <a:buClr>
                <a:srgbClr val="C00000"/>
              </a:buClr>
              <a:buSzPct val="80000"/>
            </a:pPr>
            <a:r>
              <a:rPr lang="en-US" sz="1700" b="1" dirty="0">
                <a:solidFill>
                  <a:srgbClr val="FF0000"/>
                </a:solidFill>
                <a:latin typeface="Arial" panose="020B0604020202020204" pitchFamily="34" charset="0"/>
                <a:cs typeface="Arial" panose="020B0604020202020204" pitchFamily="34" charset="0"/>
              </a:rPr>
              <a:t>P3.2 – Task 02 </a:t>
            </a:r>
            <a:r>
              <a:rPr lang="en-US" sz="1700" dirty="0">
                <a:solidFill>
                  <a:srgbClr val="FF0000"/>
                </a:solidFill>
                <a:latin typeface="Arial" panose="020B0604020202020204" pitchFamily="34" charset="0"/>
                <a:cs typeface="Arial" panose="020B0604020202020204" pitchFamily="34" charset="0"/>
              </a:rPr>
              <a:t>- Establish the data analysis and design requirements for a specified business requirement in terms of their information needs.</a:t>
            </a:r>
          </a:p>
          <a:p>
            <a:pPr>
              <a:buClr>
                <a:srgbClr val="C00000"/>
              </a:buClr>
              <a:buSzPct val="80000"/>
            </a:pPr>
            <a:r>
              <a:rPr lang="en-US" sz="1700" b="1" dirty="0" smtClean="0">
                <a:solidFill>
                  <a:srgbClr val="FF0000"/>
                </a:solidFill>
                <a:latin typeface="Arial" panose="020B0604020202020204" pitchFamily="34" charset="0"/>
                <a:cs typeface="Arial" panose="020B0604020202020204" pitchFamily="34" charset="0"/>
              </a:rPr>
              <a:t>P3.2 </a:t>
            </a:r>
            <a:r>
              <a:rPr lang="en-US" sz="1700" b="1" dirty="0">
                <a:solidFill>
                  <a:srgbClr val="FF0000"/>
                </a:solidFill>
                <a:latin typeface="Arial" panose="020B0604020202020204" pitchFamily="34" charset="0"/>
                <a:cs typeface="Arial" panose="020B0604020202020204" pitchFamily="34" charset="0"/>
              </a:rPr>
              <a:t>– Task 03 </a:t>
            </a:r>
            <a:r>
              <a:rPr lang="en-US" sz="1700" dirty="0">
                <a:solidFill>
                  <a:srgbClr val="FF0000"/>
                </a:solidFill>
                <a:latin typeface="Arial" panose="020B0604020202020204" pitchFamily="34" charset="0"/>
                <a:cs typeface="Arial" panose="020B0604020202020204" pitchFamily="34" charset="0"/>
              </a:rPr>
              <a:t>– In a report describe the business need, the qualitative and quantitative data to be gathered and their potential sources.</a:t>
            </a:r>
          </a:p>
          <a:p>
            <a:pPr>
              <a:buClr>
                <a:srgbClr val="C00000"/>
              </a:buClr>
              <a:buSzPct val="80000"/>
            </a:pPr>
            <a:r>
              <a:rPr lang="en-US" sz="1700" b="1" dirty="0" smtClean="0">
                <a:solidFill>
                  <a:srgbClr val="FF0000"/>
                </a:solidFill>
                <a:latin typeface="Arial" panose="020B0604020202020204" pitchFamily="34" charset="0"/>
                <a:cs typeface="Arial" panose="020B0604020202020204" pitchFamily="34" charset="0"/>
              </a:rPr>
              <a:t>P3.3 </a:t>
            </a:r>
            <a:r>
              <a:rPr lang="en-US" sz="1700" b="1" dirty="0">
                <a:solidFill>
                  <a:srgbClr val="FF0000"/>
                </a:solidFill>
                <a:latin typeface="Arial" panose="020B0604020202020204" pitchFamily="34" charset="0"/>
                <a:cs typeface="Arial" panose="020B0604020202020204" pitchFamily="34" charset="0"/>
              </a:rPr>
              <a:t>– Task 04 </a:t>
            </a:r>
            <a:r>
              <a:rPr lang="en-US" sz="1700" dirty="0">
                <a:solidFill>
                  <a:srgbClr val="FF0000"/>
                </a:solidFill>
                <a:latin typeface="Arial" panose="020B0604020202020204" pitchFamily="34" charset="0"/>
                <a:cs typeface="Arial" panose="020B0604020202020204" pitchFamily="34" charset="0"/>
              </a:rPr>
              <a:t>– In a report describe the business design requirements, the different users of the data and what they will expect to see when accessing the data.</a:t>
            </a:r>
          </a:p>
          <a:p>
            <a:pPr>
              <a:buClr>
                <a:srgbClr val="C00000"/>
              </a:buClr>
              <a:buSzPct val="80000"/>
            </a:pPr>
            <a:r>
              <a:rPr lang="en-US" sz="1700" b="1" dirty="0" smtClean="0">
                <a:solidFill>
                  <a:srgbClr val="FF0000"/>
                </a:solidFill>
                <a:latin typeface="Arial" panose="020B0604020202020204" pitchFamily="34" charset="0"/>
                <a:cs typeface="Arial" panose="020B0604020202020204" pitchFamily="34" charset="0"/>
              </a:rPr>
              <a:t>P4.1 </a:t>
            </a:r>
            <a:r>
              <a:rPr lang="en-US" sz="1700" b="1" dirty="0">
                <a:solidFill>
                  <a:srgbClr val="FF0000"/>
                </a:solidFill>
                <a:latin typeface="Arial" panose="020B0604020202020204" pitchFamily="34" charset="0"/>
                <a:cs typeface="Arial" panose="020B0604020202020204" pitchFamily="34" charset="0"/>
              </a:rPr>
              <a:t>– Task 05 </a:t>
            </a:r>
            <a:r>
              <a:rPr lang="en-US" sz="1700" dirty="0">
                <a:solidFill>
                  <a:srgbClr val="FF0000"/>
                </a:solidFill>
                <a:latin typeface="Arial" panose="020B0604020202020204" pitchFamily="34" charset="0"/>
                <a:cs typeface="Arial" panose="020B0604020202020204" pitchFamily="34" charset="0"/>
              </a:rPr>
              <a:t>– Gather data for the specified business requirement using quantitative and qualitative techniques.</a:t>
            </a:r>
          </a:p>
          <a:p>
            <a:pPr>
              <a:buClr>
                <a:srgbClr val="C00000"/>
              </a:buClr>
              <a:buSzPct val="80000"/>
            </a:pPr>
            <a:r>
              <a:rPr lang="en-US" sz="1700" b="1" dirty="0">
                <a:solidFill>
                  <a:srgbClr val="FF0000"/>
                </a:solidFill>
                <a:latin typeface="Arial" panose="020B0604020202020204" pitchFamily="34" charset="0"/>
                <a:cs typeface="Arial" panose="020B0604020202020204" pitchFamily="34" charset="0"/>
              </a:rPr>
              <a:t>P4.1 – Task 06 </a:t>
            </a:r>
            <a:r>
              <a:rPr lang="en-US" sz="1700" dirty="0">
                <a:solidFill>
                  <a:srgbClr val="FF0000"/>
                </a:solidFill>
                <a:latin typeface="Arial" panose="020B0604020202020204" pitchFamily="34" charset="0"/>
                <a:cs typeface="Arial" panose="020B0604020202020204" pitchFamily="34" charset="0"/>
              </a:rPr>
              <a:t>– Create a report that outlines the data collection methods, responses and a description of the techniques used.</a:t>
            </a:r>
          </a:p>
          <a:p>
            <a:pPr>
              <a:buClr>
                <a:srgbClr val="C00000"/>
              </a:buClr>
              <a:buSzPct val="80000"/>
            </a:pPr>
            <a:r>
              <a:rPr lang="en-US" sz="1700" b="1" dirty="0" smtClean="0">
                <a:solidFill>
                  <a:srgbClr val="FF0000"/>
                </a:solidFill>
              </a:rPr>
              <a:t>P4.2 </a:t>
            </a:r>
            <a:r>
              <a:rPr lang="en-US" sz="1700" b="1" dirty="0">
                <a:solidFill>
                  <a:srgbClr val="FF0000"/>
                </a:solidFill>
              </a:rPr>
              <a:t>– Task 07 </a:t>
            </a:r>
            <a:r>
              <a:rPr lang="en-US" sz="1700" dirty="0">
                <a:solidFill>
                  <a:srgbClr val="FF0000"/>
                </a:solidFill>
              </a:rPr>
              <a:t>- Provide evidence of confirmation of the choice of quantitative techniques used. </a:t>
            </a:r>
          </a:p>
          <a:p>
            <a:pPr>
              <a:buClr>
                <a:srgbClr val="C00000"/>
              </a:buClr>
              <a:buSzPct val="80000"/>
            </a:pPr>
            <a:r>
              <a:rPr lang="en-US" sz="1700" b="1" dirty="0" smtClean="0">
                <a:solidFill>
                  <a:srgbClr val="FF0000"/>
                </a:solidFill>
              </a:rPr>
              <a:t>P4.3 </a:t>
            </a:r>
            <a:r>
              <a:rPr lang="en-US" sz="1700" b="1" dirty="0">
                <a:solidFill>
                  <a:srgbClr val="FF0000"/>
                </a:solidFill>
              </a:rPr>
              <a:t>– Task 08 </a:t>
            </a:r>
            <a:r>
              <a:rPr lang="en-US" sz="1700" dirty="0">
                <a:solidFill>
                  <a:srgbClr val="FF0000"/>
                </a:solidFill>
              </a:rPr>
              <a:t>- Provide evidence of confirmation of the choice of qualitative techniques used. </a:t>
            </a:r>
            <a:endParaRPr lang="en-US" sz="1700" dirty="0"/>
          </a:p>
          <a:p>
            <a:pPr>
              <a:buClr>
                <a:srgbClr val="C00000"/>
              </a:buClr>
              <a:buSzPct val="80000"/>
            </a:pPr>
            <a:r>
              <a:rPr lang="en-US" sz="1700" b="1" dirty="0" smtClean="0">
                <a:solidFill>
                  <a:srgbClr val="FF0000"/>
                </a:solidFill>
              </a:rPr>
              <a:t>M2.1 </a:t>
            </a:r>
            <a:r>
              <a:rPr lang="en-US" sz="1700" b="1" dirty="0">
                <a:solidFill>
                  <a:srgbClr val="FF0000"/>
                </a:solidFill>
              </a:rPr>
              <a:t>– Task </a:t>
            </a:r>
            <a:r>
              <a:rPr lang="en-US" sz="1700" b="1" dirty="0" smtClean="0">
                <a:solidFill>
                  <a:srgbClr val="FF0000"/>
                </a:solidFill>
              </a:rPr>
              <a:t>09 </a:t>
            </a:r>
            <a:r>
              <a:rPr lang="en-US" sz="1700" dirty="0">
                <a:solidFill>
                  <a:srgbClr val="FF0000"/>
                </a:solidFill>
              </a:rPr>
              <a:t>- Provide evidence of </a:t>
            </a:r>
            <a:r>
              <a:rPr lang="en-US" sz="1700" dirty="0" smtClean="0">
                <a:solidFill>
                  <a:srgbClr val="FF0000"/>
                </a:solidFill>
              </a:rPr>
              <a:t>the adaption of the data collection forms in P4. </a:t>
            </a:r>
            <a:endParaRPr lang="en-US" sz="1700" dirty="0" smtClean="0"/>
          </a:p>
          <a:p>
            <a:pPr>
              <a:buClr>
                <a:srgbClr val="C00000"/>
              </a:buClr>
              <a:buSzPct val="80000"/>
            </a:pPr>
            <a:r>
              <a:rPr lang="en-US" sz="1700" b="1" dirty="0" smtClean="0">
                <a:solidFill>
                  <a:srgbClr val="FF0000"/>
                </a:solidFill>
              </a:rPr>
              <a:t>M2.2 – Task 10 </a:t>
            </a:r>
            <a:r>
              <a:rPr lang="en-US" sz="1700" dirty="0" smtClean="0">
                <a:solidFill>
                  <a:srgbClr val="FF0000"/>
                </a:solidFill>
              </a:rPr>
              <a:t>– Describe in a report with evidence the purpose of the alterations that had </a:t>
            </a:r>
            <a:r>
              <a:rPr lang="en-US" sz="1700" dirty="0">
                <a:solidFill>
                  <a:srgbClr val="FF0000"/>
                </a:solidFill>
              </a:rPr>
              <a:t>to be made to the planned data </a:t>
            </a:r>
            <a:r>
              <a:rPr lang="en-US" sz="1700" dirty="0" smtClean="0">
                <a:solidFill>
                  <a:srgbClr val="FF0000"/>
                </a:solidFill>
              </a:rPr>
              <a:t>collection and describe why each of these changes might improve the data collection efficiency.</a:t>
            </a:r>
          </a:p>
        </p:txBody>
      </p:sp>
      <p:sp>
        <p:nvSpPr>
          <p:cNvPr id="8" name="Title 2"/>
          <p:cNvSpPr>
            <a:spLocks noGrp="1"/>
          </p:cNvSpPr>
          <p:nvPr>
            <p:ph type="title"/>
          </p:nvPr>
        </p:nvSpPr>
        <p:spPr>
          <a:xfrm>
            <a:off x="35496" y="44624"/>
            <a:ext cx="7526070" cy="548680"/>
          </a:xfrm>
        </p:spPr>
        <p:txBody>
          <a:bodyPr>
            <a:noAutofit/>
          </a:bodyPr>
          <a:lstStyle/>
          <a:p>
            <a:r>
              <a:rPr lang="en-US" sz="3600" dirty="0" smtClean="0"/>
              <a:t>LO2 – Assessment Criteria</a:t>
            </a:r>
            <a:endParaRPr lang="en-GB" sz="3600" dirty="0"/>
          </a:p>
        </p:txBody>
      </p:sp>
    </p:spTree>
    <p:extLst>
      <p:ext uri="{BB962C8B-B14F-4D97-AF65-F5344CB8AC3E}">
        <p14:creationId xmlns:p14="http://schemas.microsoft.com/office/powerpoint/2010/main" val="129565432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251520" y="1052736"/>
            <a:ext cx="8568952" cy="5586145"/>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00" dirty="0" smtClean="0">
                <a:latin typeface="Arial" panose="020B0604020202020204" pitchFamily="34" charset="0"/>
                <a:cs typeface="Arial" panose="020B0604020202020204" pitchFamily="34" charset="0"/>
              </a:rPr>
              <a: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078960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34416856"/>
              </p:ext>
            </p:extLst>
          </p:nvPr>
        </p:nvGraphicFramePr>
        <p:xfrm>
          <a:off x="251520" y="1052736"/>
          <a:ext cx="8640960" cy="5581650"/>
        </p:xfrm>
        <a:graphic>
          <a:graphicData uri="http://schemas.openxmlformats.org/drawingml/2006/table">
            <a:tbl>
              <a:tblPr firstRow="1" bandRow="1">
                <a:tableStyleId>{5C22544A-7EE6-4342-B048-85BDC9FD1C3A}</a:tableStyleId>
              </a:tblPr>
              <a:tblGrid>
                <a:gridCol w="1740345"/>
                <a:gridCol w="2392974"/>
                <a:gridCol w="2635433"/>
                <a:gridCol w="1872208"/>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259229">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The assessment criteria are the Pass requirements for this unit.</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00" dirty="0">
                        <a:latin typeface="Arial" panose="020B0604020202020204" pitchFamily="34" charset="0"/>
                        <a:cs typeface="Arial" panose="020B0604020202020204" pitchFamily="34" charset="0"/>
                      </a:endParaRPr>
                    </a:p>
                  </a:txBody>
                  <a:tcPr/>
                </a:tc>
              </a:tr>
              <a:tr h="491490">
                <a:tc rowSpan="2">
                  <a:txBody>
                    <a:bodyPr/>
                    <a:lstStyle/>
                    <a:p>
                      <a:r>
                        <a:rPr lang="en-US" sz="1100" dirty="0" smtClean="0">
                          <a:latin typeface="Arial" panose="020B0604020202020204" pitchFamily="34" charset="0"/>
                          <a:cs typeface="Arial" panose="020B0604020202020204" pitchFamily="34" charset="0"/>
                        </a:rPr>
                        <a:t>1 - Understand the purpose and stages of data analysis and design</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P1: Explain the types of data that can be analysed</a:t>
                      </a:r>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49149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P2*: </a:t>
                      </a:r>
                      <a:r>
                        <a:rPr lang="en-US" sz="1100" dirty="0" err="1" smtClean="0">
                          <a:latin typeface="Arial" panose="020B0604020202020204" pitchFamily="34" charset="0"/>
                          <a:cs typeface="Arial" panose="020B0604020202020204" pitchFamily="34" charset="0"/>
                        </a:rPr>
                        <a:t>Summarise</a:t>
                      </a:r>
                      <a:r>
                        <a:rPr lang="en-US" sz="1100" dirty="0" smtClean="0">
                          <a:latin typeface="Arial" panose="020B0604020202020204" pitchFamily="34" charset="0"/>
                          <a:cs typeface="Arial" panose="020B0604020202020204" pitchFamily="34" charset="0"/>
                        </a:rPr>
                        <a:t> the stages of data analysis </a:t>
                      </a:r>
                      <a:r>
                        <a:rPr lang="en-US" sz="1100" i="1" dirty="0" smtClean="0">
                          <a:latin typeface="Arial" panose="020B0604020202020204" pitchFamily="34" charset="0"/>
                          <a:cs typeface="Arial" panose="020B0604020202020204" pitchFamily="34" charset="0"/>
                        </a:rPr>
                        <a:t>(*Synoptic assessment from Unit 1 Fundamentals of IT, Unit 2 Global information)</a:t>
                      </a:r>
                      <a:endParaRPr lang="en-GB" sz="1100" i="1" dirty="0">
                        <a:latin typeface="Arial" panose="020B0604020202020204" pitchFamily="34" charset="0"/>
                        <a:cs typeface="Arial" panose="020B0604020202020204" pitchFamily="34" charset="0"/>
                      </a:endParaRPr>
                    </a:p>
                  </a:txBody>
                  <a:tcPr/>
                </a:tc>
                <a:tc vMerge="1">
                  <a:txBody>
                    <a:bodyPr/>
                    <a:lstStyle/>
                    <a:p>
                      <a:endParaRPr lang="en-GB"/>
                    </a:p>
                  </a:txBody>
                  <a:tcPr/>
                </a:tc>
                <a:tc vMerge="1">
                  <a:txBody>
                    <a:bodyPr/>
                    <a:lstStyle/>
                    <a:p>
                      <a:endParaRPr lang="en-GB"/>
                    </a:p>
                  </a:txBody>
                  <a:tcPr/>
                </a:tc>
              </a:tr>
              <a:tr h="685800">
                <a:tc rowSpan="2">
                  <a:txBody>
                    <a:bodyPr/>
                    <a:lstStyle/>
                    <a:p>
                      <a:r>
                        <a:rPr lang="en-US" sz="1100" dirty="0" smtClean="0">
                          <a:latin typeface="Arial" panose="020B0604020202020204" pitchFamily="34" charset="0"/>
                          <a:cs typeface="Arial" panose="020B0604020202020204" pitchFamily="34" charset="0"/>
                        </a:rPr>
                        <a:t>2 - Be able to investigate client requirements for data analysis</a:t>
                      </a:r>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00" dirty="0" smtClean="0">
                          <a:latin typeface="Arial" panose="020B0604020202020204" pitchFamily="34" charset="0"/>
                          <a:cs typeface="Arial" panose="020B0604020202020204" pitchFamily="34" charset="0"/>
                        </a:rPr>
                        <a:t>P3: Establish the data analysis and design requirements for a specified business requirement</a:t>
                      </a:r>
                    </a:p>
                  </a:txBody>
                  <a:tcPr>
                    <a:solidFill>
                      <a:srgbClr val="FFC000"/>
                    </a:solidFill>
                  </a:tcPr>
                </a:tc>
                <a:tc>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c rowSpan="2">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r>
              <a:tr h="68580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P4: Gather data for the specified business requirement using quantitative and qualitative techniques</a:t>
                      </a:r>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00" dirty="0" smtClean="0">
                          <a:latin typeface="Arial" panose="020B0604020202020204" pitchFamily="34" charset="0"/>
                          <a:cs typeface="Arial" panose="020B0604020202020204" pitchFamily="34" charset="0"/>
                        </a:rPr>
                        <a:t>M2: Develop the data requirements for the specified business requirement using different qualitative and quantitative data analysis methods</a:t>
                      </a:r>
                      <a:endParaRPr lang="en-GB" sz="1100" dirty="0">
                        <a:latin typeface="Arial" panose="020B0604020202020204" pitchFamily="34" charset="0"/>
                        <a:cs typeface="Arial" panose="020B0604020202020204" pitchFamily="34" charset="0"/>
                      </a:endParaRPr>
                    </a:p>
                  </a:txBody>
                  <a:tcPr>
                    <a:solidFill>
                      <a:srgbClr val="FFC000"/>
                    </a:solidFill>
                  </a:tcPr>
                </a:tc>
                <a:tc vMerge="1">
                  <a:txBody>
                    <a:bodyPr/>
                    <a:lstStyle/>
                    <a:p>
                      <a:endParaRPr lang="en-GB"/>
                    </a:p>
                  </a:txBody>
                  <a:tcPr/>
                </a:tc>
              </a:tr>
              <a:tr h="640080">
                <a:tc>
                  <a:txBody>
                    <a:bodyPr/>
                    <a:lstStyle/>
                    <a:p>
                      <a:r>
                        <a:rPr lang="en-US" sz="1100" dirty="0" smtClean="0">
                          <a:latin typeface="Arial" panose="020B0604020202020204" pitchFamily="34" charset="0"/>
                          <a:cs typeface="Arial" panose="020B0604020202020204" pitchFamily="34" charset="0"/>
                        </a:rPr>
                        <a:t>3 - Be able to develop data design solutions to meet business requirements.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P5*: Create the outline scope of the data design model for the specified business requirement. </a:t>
                      </a:r>
                      <a:r>
                        <a:rPr lang="en-US" sz="1100" i="1" dirty="0" smtClean="0">
                          <a:latin typeface="Arial" panose="020B0604020202020204" pitchFamily="34" charset="0"/>
                          <a:cs typeface="Arial" panose="020B0604020202020204" pitchFamily="34" charset="0"/>
                        </a:rPr>
                        <a:t>(*Synoptic assessment from Unit 3 Cyber security)</a:t>
                      </a:r>
                      <a:endParaRPr lang="en-GB" sz="1100" i="1" dirty="0">
                        <a:latin typeface="Arial" panose="020B0604020202020204" pitchFamily="34" charset="0"/>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D1: Construct the logical data model for the specified business requirement</a:t>
                      </a:r>
                      <a:endParaRPr lang="en-GB" sz="1100" dirty="0">
                        <a:latin typeface="Arial" panose="020B0604020202020204" pitchFamily="34" charset="0"/>
                        <a:cs typeface="Arial" panose="020B0604020202020204" pitchFamily="34" charset="0"/>
                      </a:endParaRPr>
                    </a:p>
                  </a:txBody>
                  <a:tcPr/>
                </a:tc>
              </a:tr>
              <a:tr h="314766">
                <a:tc>
                  <a:txBody>
                    <a:bodyPr/>
                    <a:lstStyle/>
                    <a:p>
                      <a:r>
                        <a:rPr lang="en-US" sz="1100" dirty="0" smtClean="0">
                          <a:latin typeface="Arial" panose="020B0604020202020204" pitchFamily="34" charset="0"/>
                          <a:cs typeface="Arial" panose="020B0604020202020204" pitchFamily="34" charset="0"/>
                        </a:rPr>
                        <a:t>4 - Be able to present data analysis and design solutions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P6: Prepare the data design documentation for a presentation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M3: Present the data design documentation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D2: Evaluate the logical data model against the original specified business requirement</a:t>
                      </a:r>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7579197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226477399"/>
              </p:ext>
            </p:extLst>
          </p:nvPr>
        </p:nvGraphicFramePr>
        <p:xfrm>
          <a:off x="7182356"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32311"/>
          </a:xfrm>
          <a:prstGeom prst="rect">
            <a:avLst/>
          </a:prstGeom>
        </p:spPr>
        <p:txBody>
          <a:bodyPr wrap="square">
            <a:spAutoFit/>
          </a:bodyPr>
          <a:lstStyle/>
          <a:p>
            <a:r>
              <a:rPr lang="en-US" b="1" dirty="0"/>
              <a:t>LO2 Be able to investigate client requirements for data analysis </a:t>
            </a:r>
            <a:endParaRPr lang="en-US" dirty="0"/>
          </a:p>
          <a:p>
            <a:r>
              <a:rPr lang="en-US" b="1" dirty="0"/>
              <a:t>P3: </a:t>
            </a:r>
            <a:r>
              <a:rPr lang="en-US" dirty="0"/>
              <a:t>Learners should be given a scenario that will enable them to investigate the data requirements for a specified business need. If available, learners could provide evidence from a real current project. The evidence should include the business need, the qualitative and quantitative data to be gathered and their potential sources. The evidence could be presented in the form of a report, a set of recording documentation and summary or an oral presentation. </a:t>
            </a:r>
          </a:p>
          <a:p>
            <a:r>
              <a:rPr lang="en-US" b="1" dirty="0"/>
              <a:t>P4: </a:t>
            </a:r>
            <a:r>
              <a:rPr lang="en-US" dirty="0"/>
              <a:t>Learners should select different qualitative and quantitative techniques that could be used to obtain the necessary data requirements for a specified business need. They could produce a brief report or presentation confirming selection with a brief rationale. </a:t>
            </a:r>
          </a:p>
          <a:p>
            <a:r>
              <a:rPr lang="en-US" b="1" dirty="0"/>
              <a:t>M2: </a:t>
            </a:r>
            <a:r>
              <a:rPr lang="en-US" dirty="0"/>
              <a:t>Learners should use the quantitative and qualitative techniques selected in P4 to develop the data requirements for the specified business need. The outcomes may be presented as annotated diagrams, a report, or a set of completed analysis forms. </a:t>
            </a:r>
            <a:endParaRPr lang="en-GB"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137593071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480720" cy="5690789"/>
          </a:xfrm>
          <a:prstGeom prst="rect">
            <a:avLst/>
          </a:prstGeom>
        </p:spPr>
        <p:txBody>
          <a:bodyPr wrap="square">
            <a:spAutoFit/>
          </a:bodyPr>
          <a:lstStyle/>
          <a:p>
            <a:r>
              <a:rPr lang="en-US" sz="2140" b="1" dirty="0" smtClean="0"/>
              <a:t>P3.1 </a:t>
            </a:r>
            <a:r>
              <a:rPr lang="en-US" sz="2140" b="1" dirty="0"/>
              <a:t>Investigate information requirements </a:t>
            </a:r>
            <a:r>
              <a:rPr lang="en-US" sz="2140" dirty="0"/>
              <a:t>(e.g. business intelligence, scientific research, medical research, political) </a:t>
            </a:r>
            <a:endParaRPr lang="en-GB" sz="2140" dirty="0"/>
          </a:p>
          <a:p>
            <a:r>
              <a:rPr lang="en-US" sz="2140" b="1" dirty="0" smtClean="0"/>
              <a:t>P4.1 </a:t>
            </a:r>
            <a:r>
              <a:rPr lang="en-US" sz="2140" b="1" dirty="0"/>
              <a:t>Techniques </a:t>
            </a:r>
            <a:r>
              <a:rPr lang="en-US" sz="2140" dirty="0"/>
              <a:t>(e.g. holding focus groups, preparing and distributing questionnaires and surveys to stakeholders, </a:t>
            </a:r>
            <a:r>
              <a:rPr lang="en-US" sz="2140" dirty="0" err="1"/>
              <a:t>analysing</a:t>
            </a:r>
            <a:r>
              <a:rPr lang="en-US" sz="2140" dirty="0"/>
              <a:t> current documents) </a:t>
            </a:r>
            <a:endParaRPr lang="en-GB" sz="2140" dirty="0"/>
          </a:p>
          <a:p>
            <a:r>
              <a:rPr lang="it-IT" sz="2140" b="1" dirty="0" smtClean="0"/>
              <a:t>P4.2 </a:t>
            </a:r>
            <a:r>
              <a:rPr lang="it-IT" sz="2140" b="1" dirty="0"/>
              <a:t>Qualitative data analysis, i.e.: </a:t>
            </a:r>
          </a:p>
          <a:p>
            <a:pPr marL="627063" indent="-285750">
              <a:buClr>
                <a:srgbClr val="C00000"/>
              </a:buClr>
              <a:buFont typeface="Wingdings" panose="05000000000000000000" pitchFamily="2" charset="2"/>
              <a:buChar char="§"/>
            </a:pPr>
            <a:r>
              <a:rPr lang="en-US" sz="2140" dirty="0" smtClean="0"/>
              <a:t>typology </a:t>
            </a:r>
            <a:r>
              <a:rPr lang="en-US" sz="2140" dirty="0"/>
              <a:t>(e.g. activities, actions, relationships) </a:t>
            </a:r>
          </a:p>
          <a:p>
            <a:pPr marL="627063" indent="-285750">
              <a:buClr>
                <a:srgbClr val="C00000"/>
              </a:buClr>
              <a:buFont typeface="Wingdings" panose="05000000000000000000" pitchFamily="2" charset="2"/>
              <a:buChar char="§"/>
            </a:pPr>
            <a:r>
              <a:rPr lang="en-GB" sz="2140" dirty="0" smtClean="0"/>
              <a:t>event </a:t>
            </a:r>
            <a:r>
              <a:rPr lang="en-GB" sz="2140" dirty="0"/>
              <a:t>analysis </a:t>
            </a:r>
          </a:p>
          <a:p>
            <a:pPr marL="627063" indent="-285750">
              <a:buClr>
                <a:srgbClr val="C00000"/>
              </a:buClr>
              <a:buFont typeface="Wingdings" panose="05000000000000000000" pitchFamily="2" charset="2"/>
              <a:buChar char="§"/>
            </a:pPr>
            <a:r>
              <a:rPr lang="en-US" sz="2140" dirty="0" smtClean="0"/>
              <a:t>logical </a:t>
            </a:r>
            <a:r>
              <a:rPr lang="en-US" sz="2140" dirty="0"/>
              <a:t>analysis (e.g. flow charts, flow diagrams) </a:t>
            </a:r>
            <a:endParaRPr lang="en-GB" sz="2140" dirty="0"/>
          </a:p>
          <a:p>
            <a:r>
              <a:rPr lang="it-IT" sz="2140" b="1" dirty="0" smtClean="0"/>
              <a:t>P4.3 </a:t>
            </a:r>
            <a:r>
              <a:rPr lang="it-IT" sz="2140" b="1" dirty="0"/>
              <a:t>Quantitative data analysis i.e.: </a:t>
            </a:r>
          </a:p>
          <a:p>
            <a:pPr marL="627063" indent="-285750">
              <a:buClr>
                <a:srgbClr val="C00000"/>
              </a:buClr>
              <a:buFont typeface="Wingdings" panose="05000000000000000000" pitchFamily="2" charset="2"/>
              <a:buChar char="§"/>
            </a:pPr>
            <a:r>
              <a:rPr lang="en-GB" sz="2140" dirty="0" smtClean="0"/>
              <a:t>mean </a:t>
            </a:r>
            <a:endParaRPr lang="en-GB" sz="2140" dirty="0"/>
          </a:p>
          <a:p>
            <a:pPr marL="627063" indent="-285750">
              <a:buClr>
                <a:srgbClr val="C00000"/>
              </a:buClr>
              <a:buFont typeface="Wingdings" panose="05000000000000000000" pitchFamily="2" charset="2"/>
              <a:buChar char="§"/>
            </a:pPr>
            <a:r>
              <a:rPr lang="en-GB" sz="2140" dirty="0" smtClean="0"/>
              <a:t>median </a:t>
            </a:r>
            <a:endParaRPr lang="en-GB" sz="2140" dirty="0"/>
          </a:p>
          <a:p>
            <a:pPr marL="627063" indent="-285750">
              <a:buClr>
                <a:srgbClr val="C00000"/>
              </a:buClr>
              <a:buFont typeface="Wingdings" panose="05000000000000000000" pitchFamily="2" charset="2"/>
              <a:buChar char="§"/>
            </a:pPr>
            <a:r>
              <a:rPr lang="en-GB" sz="2140" dirty="0" smtClean="0"/>
              <a:t>standard </a:t>
            </a:r>
            <a:r>
              <a:rPr lang="en-GB" sz="2140" dirty="0"/>
              <a:t>deviation </a:t>
            </a:r>
          </a:p>
          <a:p>
            <a:pPr marL="627063" indent="-285750">
              <a:buClr>
                <a:srgbClr val="C00000"/>
              </a:buClr>
              <a:buFont typeface="Wingdings" panose="05000000000000000000" pitchFamily="2" charset="2"/>
              <a:buChar char="§"/>
            </a:pPr>
            <a:r>
              <a:rPr lang="en-GB" sz="2140" dirty="0" smtClean="0"/>
              <a:t>range</a:t>
            </a:r>
            <a:endParaRPr lang="en-GB" sz="2140" dirty="0"/>
          </a:p>
        </p:txBody>
      </p:sp>
      <p:sp>
        <p:nvSpPr>
          <p:cNvPr id="8" name="Title 2"/>
          <p:cNvSpPr>
            <a:spLocks noGrp="1"/>
          </p:cNvSpPr>
          <p:nvPr>
            <p:ph type="title"/>
          </p:nvPr>
        </p:nvSpPr>
        <p:spPr>
          <a:xfrm>
            <a:off x="70266" y="72008"/>
            <a:ext cx="8859452" cy="548680"/>
          </a:xfrm>
        </p:spPr>
        <p:txBody>
          <a:bodyPr>
            <a:noAutofit/>
          </a:bodyPr>
          <a:lstStyle/>
          <a:p>
            <a:r>
              <a:rPr lang="en-US" sz="2600" dirty="0"/>
              <a:t>LO2 Be able to investigate client requirements for data analysis </a:t>
            </a:r>
          </a:p>
        </p:txBody>
      </p:sp>
      <p:pic>
        <p:nvPicPr>
          <p:cNvPr id="4" name="Picture 3"/>
          <p:cNvPicPr>
            <a:picLocks noChangeAspect="1"/>
          </p:cNvPicPr>
          <p:nvPr/>
        </p:nvPicPr>
        <p:blipFill rotWithShape="1">
          <a:blip r:embed="rId3"/>
          <a:srcRect l="16926" t="21987" r="41338" b="31791"/>
          <a:stretch/>
        </p:blipFill>
        <p:spPr>
          <a:xfrm>
            <a:off x="6732240" y="1124744"/>
            <a:ext cx="2088232" cy="1300220"/>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4"/>
          <a:srcRect l="15351" t="6579" r="35825" b="45798"/>
          <a:stretch/>
        </p:blipFill>
        <p:spPr>
          <a:xfrm>
            <a:off x="6732240" y="2621672"/>
            <a:ext cx="2088232" cy="1145159"/>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rotWithShape="1">
          <a:blip r:embed="rId5"/>
          <a:srcRect l="12988" t="6580" r="57087" b="51401"/>
          <a:stretch/>
        </p:blipFill>
        <p:spPr>
          <a:xfrm>
            <a:off x="6732240" y="3940636"/>
            <a:ext cx="2088232" cy="1648604"/>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rotWithShape="1">
          <a:blip r:embed="rId6"/>
          <a:srcRect l="45248" t="67104" r="36612" b="21690"/>
          <a:stretch/>
        </p:blipFill>
        <p:spPr>
          <a:xfrm>
            <a:off x="6732240" y="5805264"/>
            <a:ext cx="2090730" cy="72611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4278520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0156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350" dirty="0"/>
              <a:t>You are one of several junior data analysts at DA&amp;D Ltd who have joined a new team whose members have been brought together to carry out the data analysis and design for the project below. It is important to ensure that everyone is up to speed with the way that DA&amp;D Ltd interprets data analysis and design.</a:t>
            </a:r>
          </a:p>
          <a:p>
            <a:pPr marL="285750" indent="-285750">
              <a:buClr>
                <a:srgbClr val="C00000"/>
              </a:buClr>
              <a:buSzPct val="80000"/>
              <a:buFont typeface="Arial" panose="020B0604020202020204" pitchFamily="34" charset="0"/>
              <a:buChar char="►"/>
            </a:pPr>
            <a:r>
              <a:rPr lang="en-US" sz="1350" dirty="0"/>
              <a:t>As part of the group you have been asked, by the senior analyst, to explain your perceptions of data analysis and design so that an agreed approach can be identified</a:t>
            </a:r>
            <a:r>
              <a:rPr lang="en-US" sz="1350" dirty="0" smtClean="0"/>
              <a:t>.</a:t>
            </a:r>
          </a:p>
          <a:p>
            <a:pPr marL="285750" indent="-285750">
              <a:buClr>
                <a:srgbClr val="C00000"/>
              </a:buClr>
              <a:buSzPct val="80000"/>
              <a:buFont typeface="Arial" panose="020B0604020202020204" pitchFamily="34" charset="0"/>
              <a:buChar char="►"/>
            </a:pPr>
            <a:r>
              <a:rPr lang="en-US" sz="1350" dirty="0">
                <a:solidFill>
                  <a:srgbClr val="FF0000"/>
                </a:solidFill>
              </a:rPr>
              <a:t>‘The Eyes Have IT’ is a two site firm of opticians. Both locations are in the medium size town of </a:t>
            </a:r>
            <a:r>
              <a:rPr lang="en-US" sz="1350" dirty="0" err="1">
                <a:solidFill>
                  <a:srgbClr val="FF0000"/>
                </a:solidFill>
              </a:rPr>
              <a:t>Stanaughton</a:t>
            </a:r>
            <a:r>
              <a:rPr lang="en-US" sz="1350" dirty="0">
                <a:solidFill>
                  <a:srgbClr val="FF0000"/>
                </a:solidFill>
              </a:rPr>
              <a:t> in </a:t>
            </a:r>
            <a:r>
              <a:rPr lang="en-US" sz="1350" dirty="0" err="1">
                <a:solidFill>
                  <a:srgbClr val="FF0000"/>
                </a:solidFill>
              </a:rPr>
              <a:t>Middleshire</a:t>
            </a:r>
            <a:r>
              <a:rPr lang="en-US" sz="1350" dirty="0">
                <a:solidFill>
                  <a:srgbClr val="FF0000"/>
                </a:solidFill>
              </a:rPr>
              <a:t>. Until now they have used a simple ‘off the shelf’ spreadsheet system to manage their data, which was set up by the former book keeper. However, business is growing with more walk-in customers and, thanks to the new website designed by the son of the founder, people are also showing an interest online. The old spreadsheet system is being overwhelmed and the web designer has suggested that a new system is required and that DA&amp;D Ltd should be approached. The current data, held on individual spreadsheets covers: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details: i.e. forename, middle initial, surname, address including post code, age, gender, data of last appointment, date of next schedules appointment;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medical and optical history: name and address of patient, results of tests i.e. cover test, slit test, glaucoma test, colour test;</a:t>
            </a:r>
          </a:p>
          <a:p>
            <a:pPr marL="541338" indent="-285750">
              <a:buClr>
                <a:srgbClr val="C00000"/>
              </a:buClr>
              <a:buSzPct val="80000"/>
              <a:buFont typeface="Courier New" panose="02070309020205020404" pitchFamily="49" charset="0"/>
              <a:buChar char="o"/>
            </a:pPr>
            <a:r>
              <a:rPr lang="en-US" sz="1350" dirty="0" smtClean="0">
                <a:solidFill>
                  <a:srgbClr val="FF0000"/>
                </a:solidFill>
              </a:rPr>
              <a:t>name </a:t>
            </a:r>
            <a:r>
              <a:rPr lang="en-US" sz="1350" dirty="0">
                <a:solidFill>
                  <a:srgbClr val="FF0000"/>
                </a:solidFill>
              </a:rPr>
              <a:t>and address of patient’s general </a:t>
            </a:r>
            <a:r>
              <a:rPr lang="en-US" sz="1350" dirty="0" err="1">
                <a:solidFill>
                  <a:srgbClr val="FF0000"/>
                </a:solidFill>
              </a:rPr>
              <a:t>practictioner</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prescriptions;</a:t>
            </a:r>
          </a:p>
          <a:p>
            <a:pPr marL="541338" indent="-285750">
              <a:buClr>
                <a:srgbClr val="C00000"/>
              </a:buClr>
              <a:buSzPct val="80000"/>
              <a:buFont typeface="Courier New" panose="02070309020205020404" pitchFamily="49" charset="0"/>
              <a:buChar char="o"/>
            </a:pPr>
            <a:r>
              <a:rPr lang="en-US" sz="1350" dirty="0" smtClean="0">
                <a:solidFill>
                  <a:srgbClr val="FF0000"/>
                </a:solidFill>
              </a:rPr>
              <a:t>glass/lenses </a:t>
            </a:r>
            <a:r>
              <a:rPr lang="en-US" sz="1350" dirty="0">
                <a:solidFill>
                  <a:srgbClr val="FF0000"/>
                </a:solidFill>
              </a:rPr>
              <a:t>purchased including make of frames, lens type, coatings, </a:t>
            </a:r>
            <a:r>
              <a:rPr lang="en-US" sz="1350" dirty="0" err="1">
                <a:solidFill>
                  <a:srgbClr val="FF0000"/>
                </a:solidFill>
              </a:rPr>
              <a:t>etc</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staff </a:t>
            </a:r>
            <a:r>
              <a:rPr lang="en-US" sz="1350" dirty="0">
                <a:solidFill>
                  <a:srgbClr val="FF0000"/>
                </a:solidFill>
              </a:rPr>
              <a:t>details;</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stock and equipment</a:t>
            </a:r>
            <a:r>
              <a:rPr lang="en-US" sz="1350" dirty="0">
                <a:solidFill>
                  <a:srgbClr val="FF0000"/>
                </a:solidFill>
              </a:rPr>
              <a:t>.</a:t>
            </a:r>
          </a:p>
          <a:p>
            <a:pPr marL="285750" indent="-285750">
              <a:buClr>
                <a:srgbClr val="C00000"/>
              </a:buClr>
              <a:buSzPct val="80000"/>
              <a:buFont typeface="Arial" panose="020B0604020202020204" pitchFamily="34" charset="0"/>
              <a:buChar char="►"/>
            </a:pPr>
            <a:r>
              <a:rPr lang="en-US" sz="1350" dirty="0">
                <a:solidFill>
                  <a:srgbClr val="FF0000"/>
                </a:solidFill>
              </a:rPr>
              <a:t>Your team has been tasked to carry out this project and is required to:</a:t>
            </a:r>
          </a:p>
          <a:p>
            <a:pPr marL="541338" indent="-285750">
              <a:buClr>
                <a:srgbClr val="C00000"/>
              </a:buClr>
              <a:buSzPct val="80000"/>
              <a:buFont typeface="Courier New" panose="02070309020205020404" pitchFamily="49" charset="0"/>
              <a:buChar char="o"/>
            </a:pPr>
            <a:r>
              <a:rPr lang="en-US" sz="1350" dirty="0" smtClean="0">
                <a:solidFill>
                  <a:srgbClr val="FF0000"/>
                </a:solidFill>
              </a:rPr>
              <a:t>use </a:t>
            </a:r>
            <a:r>
              <a:rPr lang="en-US" sz="1350" dirty="0">
                <a:solidFill>
                  <a:srgbClr val="FF0000"/>
                </a:solidFill>
              </a:rPr>
              <a:t>a range of appropriate techniques and methods to identify the current and future information requirements of the business;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the senior analyst with a detailed report on data requirements for the business and how they were identified for approval before continuing to the next phase;</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guidance on the importance of correctly identifying the data requirements before undertaking data collection activities.</a:t>
            </a:r>
            <a:endParaRPr lang="en-US" sz="135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Unit 07 – Project Scenario</a:t>
            </a:r>
            <a:endParaRPr lang="en-GB" sz="3600" dirty="0"/>
          </a:p>
        </p:txBody>
      </p:sp>
    </p:spTree>
    <p:extLst>
      <p:ext uri="{BB962C8B-B14F-4D97-AF65-F5344CB8AC3E}">
        <p14:creationId xmlns:p14="http://schemas.microsoft.com/office/powerpoint/2010/main" val="254535016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7200800"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All companies require different kinds of information for their business needs and each of these requirements involves different kinds of data, qualitative, quantitative, numerical, written and verbal etc. What and how the company does with this data is called business.</a:t>
            </a:r>
          </a:p>
          <a:p>
            <a:pPr marL="285750" indent="-285750">
              <a:buClr>
                <a:srgbClr val="C00000"/>
              </a:buClr>
              <a:buSzPct val="80000"/>
              <a:buFont typeface="Arial" panose="020B0604020202020204" pitchFamily="34" charset="0"/>
              <a:buChar char="►"/>
            </a:pPr>
            <a:r>
              <a:rPr lang="en-US" dirty="0" smtClean="0"/>
              <a:t>For example schools needs prior student data, grade data, attendance, medical information, tracking data and contact data. They also need financial, ordering and administrative data and each of these comes from a different source. Every other business is the same with different data needs but these can be categorized to a degree.</a:t>
            </a:r>
          </a:p>
          <a:p>
            <a:pPr marL="285750" indent="-285750">
              <a:buClr>
                <a:srgbClr val="C00000"/>
              </a:buClr>
              <a:buSzPct val="80000"/>
              <a:buFont typeface="Arial" panose="020B0604020202020204" pitchFamily="34" charset="0"/>
              <a:buChar char="►"/>
            </a:pPr>
            <a:r>
              <a:rPr lang="en-US" b="1" dirty="0" smtClean="0">
                <a:solidFill>
                  <a:srgbClr val="FF0000"/>
                </a:solidFill>
              </a:rPr>
              <a:t>Business intelligence </a:t>
            </a:r>
            <a:r>
              <a:rPr lang="en-US" dirty="0"/>
              <a:t>- Business intelligence </a:t>
            </a:r>
            <a:r>
              <a:rPr lang="en-US" dirty="0" smtClean="0"/>
              <a:t>is a process </a:t>
            </a:r>
            <a:r>
              <a:rPr lang="en-US" dirty="0"/>
              <a:t>for </a:t>
            </a:r>
            <a:r>
              <a:rPr lang="en-US" dirty="0" err="1" smtClean="0"/>
              <a:t>analysing</a:t>
            </a:r>
            <a:r>
              <a:rPr lang="en-US" dirty="0" smtClean="0"/>
              <a:t> </a:t>
            </a:r>
            <a:r>
              <a:rPr lang="en-US" dirty="0"/>
              <a:t>data and presenting actionable information to help executives, managers and other corporate end users make informed business decisions</a:t>
            </a:r>
            <a:r>
              <a:rPr lang="en-US" dirty="0" smtClean="0"/>
              <a:t>. For a school this could be predictive data about students progress, rivals plans, the state of the market, government plans etc. and each of these could be used to adapt the school for the better. Information from this would come from internal sources (student data), government trends (plans)m local information (rivals), and census data (state of the market).</a:t>
            </a:r>
          </a:p>
        </p:txBody>
      </p:sp>
      <p:sp>
        <p:nvSpPr>
          <p:cNvPr id="8" name="Title 2"/>
          <p:cNvSpPr>
            <a:spLocks noGrp="1"/>
          </p:cNvSpPr>
          <p:nvPr>
            <p:ph type="title"/>
          </p:nvPr>
        </p:nvSpPr>
        <p:spPr>
          <a:xfrm>
            <a:off x="35496" y="44624"/>
            <a:ext cx="7526070" cy="548680"/>
          </a:xfrm>
        </p:spPr>
        <p:txBody>
          <a:bodyPr>
            <a:noAutofit/>
          </a:bodyPr>
          <a:lstStyle/>
          <a:p>
            <a:r>
              <a:rPr lang="en-US" sz="3100" dirty="0" smtClean="0"/>
              <a:t>P3.1 – Investigate Information Requirements</a:t>
            </a:r>
            <a:endParaRPr lang="en-GB" sz="31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20" y="1950954"/>
            <a:ext cx="1375592" cy="82997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2320" y="4114504"/>
            <a:ext cx="1355456" cy="147473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320" y="3097134"/>
            <a:ext cx="1380568" cy="763914"/>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52320" y="1087351"/>
            <a:ext cx="1355456" cy="620121"/>
          </a:xfrm>
          <a:prstGeom prst="rect">
            <a:avLst/>
          </a:prstGeom>
        </p:spPr>
      </p:pic>
      <p:pic>
        <p:nvPicPr>
          <p:cNvPr id="11" name="Picture 10"/>
          <p:cNvPicPr>
            <a:picLocks noChangeAspect="1"/>
          </p:cNvPicPr>
          <p:nvPr/>
        </p:nvPicPr>
        <p:blipFill rotWithShape="1">
          <a:blip r:embed="rId7"/>
          <a:srcRect l="29525" t="30390" r="28738" b="28990"/>
          <a:stretch/>
        </p:blipFill>
        <p:spPr>
          <a:xfrm>
            <a:off x="7452320" y="5855687"/>
            <a:ext cx="1355456" cy="741665"/>
          </a:xfrm>
          <a:prstGeom prst="rect">
            <a:avLst/>
          </a:prstGeom>
        </p:spPr>
      </p:pic>
    </p:spTree>
    <p:extLst>
      <p:ext uri="{BB962C8B-B14F-4D97-AF65-F5344CB8AC3E}">
        <p14:creationId xmlns:p14="http://schemas.microsoft.com/office/powerpoint/2010/main" val="3456670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768752"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2000" b="1" dirty="0" smtClean="0"/>
              <a:t>Scientific research </a:t>
            </a:r>
            <a:r>
              <a:rPr lang="en-US" sz="2000" dirty="0" smtClean="0"/>
              <a:t>– Information for scientific research usually comes from two sources, live or recorded data from experiments or studies and catalog research from previous studies in qualitative and quantitative forms. The level of structure on this may vary but you would expect a lot of numerical data, an expectation of charts and diagrams and tables to present figures. Most of this research has the purpose of experience or improving on current knowledge. For companies this would be done for product development, specifically for new products using new materials or resources.</a:t>
            </a:r>
          </a:p>
          <a:p>
            <a:pPr marL="285750" indent="-285750">
              <a:buClr>
                <a:srgbClr val="C00000"/>
              </a:buClr>
              <a:buSzPct val="80000"/>
              <a:buFont typeface="Arial" panose="020B0604020202020204" pitchFamily="34" charset="0"/>
              <a:buChar char="►"/>
            </a:pPr>
            <a:r>
              <a:rPr lang="en-US" sz="2000" b="1" dirty="0" smtClean="0"/>
              <a:t>Medical research </a:t>
            </a:r>
            <a:r>
              <a:rPr lang="en-US" sz="2000" dirty="0" smtClean="0"/>
              <a:t>– Like scientific research, the purpose of this is to lead to improvements, in medicines or procedures and most of this data will be in quantitative form backed up with qualitative observations. Companies who are likely to do this beyond the pharmaceutical industry include prosthetics</a:t>
            </a:r>
            <a:r>
              <a:rPr lang="en-US" sz="2000" dirty="0"/>
              <a:t>, </a:t>
            </a:r>
            <a:r>
              <a:rPr lang="en-US" sz="2000" dirty="0" smtClean="0"/>
              <a:t>the military and application development.</a:t>
            </a:r>
            <a:endParaRPr lang="en-US" sz="2000" dirty="0"/>
          </a:p>
        </p:txBody>
      </p:sp>
      <p:sp>
        <p:nvSpPr>
          <p:cNvPr id="8" name="Title 2"/>
          <p:cNvSpPr>
            <a:spLocks noGrp="1"/>
          </p:cNvSpPr>
          <p:nvPr>
            <p:ph type="title"/>
          </p:nvPr>
        </p:nvSpPr>
        <p:spPr>
          <a:xfrm>
            <a:off x="35496" y="44624"/>
            <a:ext cx="7526070" cy="548680"/>
          </a:xfrm>
        </p:spPr>
        <p:txBody>
          <a:bodyPr>
            <a:noAutofit/>
          </a:bodyPr>
          <a:lstStyle/>
          <a:p>
            <a:r>
              <a:rPr lang="en-US" sz="3100" dirty="0" smtClean="0"/>
              <a:t>P3.1 – Investigate Information Requirements</a:t>
            </a:r>
            <a:endParaRPr lang="en-GB" sz="3100"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4101" t="19593" r="3814" b="13750"/>
          <a:stretch/>
        </p:blipFill>
        <p:spPr>
          <a:xfrm>
            <a:off x="7020272" y="5653192"/>
            <a:ext cx="1823206" cy="94416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0272" y="4055280"/>
            <a:ext cx="1823206" cy="1461952"/>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0272" y="2353076"/>
            <a:ext cx="1826966" cy="1507972"/>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272" y="1107303"/>
            <a:ext cx="1823206" cy="1025553"/>
          </a:xfrm>
          <a:prstGeom prst="rect">
            <a:avLst/>
          </a:prstGeom>
        </p:spPr>
      </p:pic>
    </p:spTree>
    <p:extLst>
      <p:ext uri="{BB962C8B-B14F-4D97-AF65-F5344CB8AC3E}">
        <p14:creationId xmlns:p14="http://schemas.microsoft.com/office/powerpoint/2010/main" val="400245858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84776" cy="575542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600" b="1" dirty="0" smtClean="0"/>
              <a:t>Political</a:t>
            </a:r>
            <a:r>
              <a:rPr lang="en-US" sz="1600" dirty="0" smtClean="0"/>
              <a:t> – This is research based on sociological lines that will contain a majority of qualitative data with less quantitative data and is usually performed through censuses. The benefit of this for businesses is to study trends and use predictive analysis in product releases and sales. For this there is the big scale and small scale, buying habits, macro-economic changes, tendencies. On a larger scale it is to prepare for depressions, to study global and national shifts in purchasing and anticipate customer change.</a:t>
            </a:r>
          </a:p>
          <a:p>
            <a:pPr>
              <a:buClr>
                <a:srgbClr val="C00000"/>
              </a:buClr>
              <a:buSzPct val="80000"/>
            </a:pPr>
            <a:r>
              <a:rPr lang="en-US" sz="1600" b="1" dirty="0" smtClean="0">
                <a:solidFill>
                  <a:srgbClr val="FF0000"/>
                </a:solidFill>
                <a:latin typeface="Arial" panose="020B0604020202020204" pitchFamily="34" charset="0"/>
                <a:cs typeface="Arial" panose="020B0604020202020204" pitchFamily="34" charset="0"/>
              </a:rPr>
              <a:t>P3.1 – Task 01 </a:t>
            </a:r>
            <a:r>
              <a:rPr lang="en-US" sz="1600" dirty="0" smtClean="0">
                <a:solidFill>
                  <a:srgbClr val="FF0000"/>
                </a:solidFill>
                <a:latin typeface="Arial" panose="020B0604020202020204" pitchFamily="34" charset="0"/>
                <a:cs typeface="Arial" panose="020B0604020202020204" pitchFamily="34" charset="0"/>
              </a:rPr>
              <a:t>– In a report discuss the variance in information requirements that exist in industry in terms of Business Intelligence, Scientific and medical Research and Political research with examples.</a:t>
            </a:r>
          </a:p>
          <a:p>
            <a:pPr marL="285750" indent="-285750">
              <a:buClr>
                <a:srgbClr val="C00000"/>
              </a:buClr>
              <a:buSzPct val="8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From this point on you will need to focus on a </a:t>
            </a:r>
            <a:r>
              <a:rPr lang="en-US" sz="1600" dirty="0">
                <a:latin typeface="Arial" panose="020B0604020202020204" pitchFamily="34" charset="0"/>
                <a:cs typeface="Arial" panose="020B0604020202020204" pitchFamily="34" charset="0"/>
              </a:rPr>
              <a:t>business </a:t>
            </a:r>
            <a:r>
              <a:rPr lang="en-US" sz="1600" dirty="0" smtClean="0">
                <a:latin typeface="Arial" panose="020B0604020202020204" pitchFamily="34" charset="0"/>
                <a:cs typeface="Arial" panose="020B0604020202020204" pitchFamily="34" charset="0"/>
              </a:rPr>
              <a:t>scenario </a:t>
            </a:r>
            <a:r>
              <a:rPr lang="en-US" sz="1600" dirty="0">
                <a:latin typeface="Arial" panose="020B0604020202020204" pitchFamily="34" charset="0"/>
                <a:cs typeface="Arial" panose="020B0604020202020204" pitchFamily="34" charset="0"/>
              </a:rPr>
              <a:t>that will enable </a:t>
            </a:r>
            <a:r>
              <a:rPr lang="en-US" sz="1600" dirty="0" smtClean="0">
                <a:latin typeface="Arial" panose="020B0604020202020204" pitchFamily="34" charset="0"/>
                <a:cs typeface="Arial" panose="020B0604020202020204" pitchFamily="34" charset="0"/>
              </a:rPr>
              <a:t>you to </a:t>
            </a:r>
            <a:r>
              <a:rPr lang="en-US" sz="1600" dirty="0">
                <a:latin typeface="Arial" panose="020B0604020202020204" pitchFamily="34" charset="0"/>
                <a:cs typeface="Arial" panose="020B0604020202020204" pitchFamily="34" charset="0"/>
              </a:rPr>
              <a:t>investigate the data requirements for a specified business need. If available, learners could provide evidence from a real current project</a:t>
            </a:r>
            <a:r>
              <a:rPr lang="en-US" sz="1600" dirty="0" smtClean="0">
                <a:latin typeface="Arial" panose="020B0604020202020204" pitchFamily="34" charset="0"/>
                <a:cs typeface="Arial" panose="020B0604020202020204" pitchFamily="34" charset="0"/>
              </a:rPr>
              <a:t>. For the purpose of this explanation I shall use the given scenario as a basis.</a:t>
            </a:r>
          </a:p>
          <a:p>
            <a:pPr marL="285750" indent="-285750">
              <a:buClr>
                <a:srgbClr val="C00000"/>
              </a:buClr>
              <a:buSzPct val="8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Other scenarios need to be agreed by your teacher but could include:</a:t>
            </a:r>
          </a:p>
          <a:p>
            <a:pPr marL="631825" indent="-285750">
              <a:buClr>
                <a:srgbClr val="C00000"/>
              </a:buClr>
              <a:buSzPct val="80000"/>
              <a:buFont typeface="Wingdings" panose="05000000000000000000" pitchFamily="2" charset="2"/>
              <a:buChar char="§"/>
            </a:pPr>
            <a:r>
              <a:rPr lang="en-US" sz="1600" dirty="0" smtClean="0">
                <a:latin typeface="Arial" panose="020B0604020202020204" pitchFamily="34" charset="0"/>
                <a:cs typeface="Arial" panose="020B0604020202020204" pitchFamily="34" charset="0"/>
              </a:rPr>
              <a:t>Retrieving and integrating data onto a school VLE.</a:t>
            </a:r>
          </a:p>
          <a:p>
            <a:pPr marL="631825" indent="-285750">
              <a:buClr>
                <a:srgbClr val="C00000"/>
              </a:buClr>
              <a:buSzPct val="80000"/>
              <a:buFont typeface="Wingdings" panose="05000000000000000000" pitchFamily="2" charset="2"/>
              <a:buChar char="§"/>
            </a:pPr>
            <a:r>
              <a:rPr lang="en-US" sz="1600" dirty="0" smtClean="0">
                <a:latin typeface="Arial" panose="020B0604020202020204" pitchFamily="34" charset="0"/>
                <a:cs typeface="Arial" panose="020B0604020202020204" pitchFamily="34" charset="0"/>
              </a:rPr>
              <a:t>Information sourced for a new phone release.</a:t>
            </a:r>
          </a:p>
          <a:p>
            <a:pPr marL="631825" indent="-285750">
              <a:buClr>
                <a:srgbClr val="C00000"/>
              </a:buClr>
              <a:buSzPct val="80000"/>
              <a:buFont typeface="Wingdings" panose="05000000000000000000" pitchFamily="2" charset="2"/>
              <a:buChar char="§"/>
            </a:pPr>
            <a:r>
              <a:rPr lang="en-US" sz="1600" dirty="0" smtClean="0">
                <a:latin typeface="Arial" panose="020B0604020202020204" pitchFamily="34" charset="0"/>
                <a:cs typeface="Arial" panose="020B0604020202020204" pitchFamily="34" charset="0"/>
              </a:rPr>
              <a:t>Some local business that is starting and needs to enter a new market for their products.</a:t>
            </a:r>
          </a:p>
          <a:p>
            <a:pPr>
              <a:buClr>
                <a:srgbClr val="C00000"/>
              </a:buClr>
              <a:buSzPct val="80000"/>
            </a:pPr>
            <a:r>
              <a:rPr lang="en-US" sz="1600" b="1" dirty="0" smtClean="0">
                <a:solidFill>
                  <a:srgbClr val="FF0000"/>
                </a:solidFill>
                <a:latin typeface="Arial" panose="020B0604020202020204" pitchFamily="34" charset="0"/>
                <a:cs typeface="Arial" panose="020B0604020202020204" pitchFamily="34" charset="0"/>
              </a:rPr>
              <a:t>P3.2 – Task 02 </a:t>
            </a:r>
            <a:r>
              <a:rPr lang="en-US" sz="1600" dirty="0" smtClean="0">
                <a:solidFill>
                  <a:srgbClr val="FF0000"/>
                </a:solidFill>
                <a:latin typeface="Arial" panose="020B0604020202020204" pitchFamily="34" charset="0"/>
                <a:cs typeface="Arial" panose="020B0604020202020204" pitchFamily="34" charset="0"/>
              </a:rPr>
              <a:t>- Establish </a:t>
            </a:r>
            <a:r>
              <a:rPr lang="en-US" sz="1600" dirty="0">
                <a:solidFill>
                  <a:srgbClr val="FF0000"/>
                </a:solidFill>
                <a:latin typeface="Arial" panose="020B0604020202020204" pitchFamily="34" charset="0"/>
                <a:cs typeface="Arial" panose="020B0604020202020204" pitchFamily="34" charset="0"/>
              </a:rPr>
              <a:t>the data analysis and design requirements for a specified business </a:t>
            </a:r>
            <a:r>
              <a:rPr lang="en-US" sz="1600" dirty="0" smtClean="0">
                <a:solidFill>
                  <a:srgbClr val="FF0000"/>
                </a:solidFill>
                <a:latin typeface="Arial" panose="020B0604020202020204" pitchFamily="34" charset="0"/>
                <a:cs typeface="Arial" panose="020B0604020202020204" pitchFamily="34" charset="0"/>
              </a:rPr>
              <a:t>requirement in terms of their </a:t>
            </a:r>
            <a:r>
              <a:rPr lang="en-US" sz="1600" dirty="0">
                <a:solidFill>
                  <a:srgbClr val="FF0000"/>
                </a:solidFill>
                <a:latin typeface="Arial" panose="020B0604020202020204" pitchFamily="34" charset="0"/>
                <a:cs typeface="Arial" panose="020B0604020202020204" pitchFamily="34" charset="0"/>
              </a:rPr>
              <a:t>i</a:t>
            </a:r>
            <a:r>
              <a:rPr lang="en-US" sz="1600" dirty="0" smtClean="0">
                <a:solidFill>
                  <a:srgbClr val="FF0000"/>
                </a:solidFill>
                <a:latin typeface="Arial" panose="020B0604020202020204" pitchFamily="34" charset="0"/>
                <a:cs typeface="Arial" panose="020B0604020202020204" pitchFamily="34" charset="0"/>
              </a:rPr>
              <a:t>nformation needs.</a:t>
            </a:r>
            <a:endParaRPr lang="en-US" sz="1600" dirty="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7526070" cy="548680"/>
          </a:xfrm>
        </p:spPr>
        <p:txBody>
          <a:bodyPr>
            <a:noAutofit/>
          </a:bodyPr>
          <a:lstStyle/>
          <a:p>
            <a:r>
              <a:rPr lang="en-US" sz="3100" dirty="0" smtClean="0"/>
              <a:t>P3.1 – Investigate Information Requirements</a:t>
            </a:r>
            <a:endParaRPr lang="en-GB" sz="31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296" y="5165499"/>
            <a:ext cx="1597750" cy="150132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296" y="3356992"/>
            <a:ext cx="1597750" cy="1736499"/>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7529" t="4965" r="5650" b="4409"/>
          <a:stretch/>
        </p:blipFill>
        <p:spPr>
          <a:xfrm>
            <a:off x="7236296" y="2085313"/>
            <a:ext cx="1597750" cy="127167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36296" y="1100100"/>
            <a:ext cx="1597750" cy="958650"/>
          </a:xfrm>
          <a:prstGeom prst="rect">
            <a:avLst/>
          </a:prstGeom>
        </p:spPr>
      </p:pic>
    </p:spTree>
    <p:extLst>
      <p:ext uri="{BB962C8B-B14F-4D97-AF65-F5344CB8AC3E}">
        <p14:creationId xmlns:p14="http://schemas.microsoft.com/office/powerpoint/2010/main" val="285973899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37676</TotalTime>
  <Words>3635</Words>
  <Application>Microsoft Office PowerPoint</Application>
  <PresentationFormat>On-screen Show (4:3)</PresentationFormat>
  <Paragraphs>176</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Courier New</vt:lpstr>
      <vt:lpstr>Lucida Sans Unicode</vt:lpstr>
      <vt:lpstr>Times New Roman</vt:lpstr>
      <vt:lpstr>Verdana</vt:lpstr>
      <vt:lpstr>Wingdings</vt:lpstr>
      <vt:lpstr>Wingdings 2</vt:lpstr>
      <vt:lpstr>Wingdings 3</vt:lpstr>
      <vt:lpstr>Enderoth</vt:lpstr>
      <vt:lpstr>PowerPoint Presentation</vt:lpstr>
      <vt:lpstr>Assignment Scenario</vt:lpstr>
      <vt:lpstr>Assessment Criteria</vt:lpstr>
      <vt:lpstr>Assessment Criteria</vt:lpstr>
      <vt:lpstr>LO2 Be able to investigate client requirements for data analysis </vt:lpstr>
      <vt:lpstr>Unit 07 – Project Scenario</vt:lpstr>
      <vt:lpstr>P3.1 – Investigate Information Requirements</vt:lpstr>
      <vt:lpstr>P3.1 – Investigate Information Requirements</vt:lpstr>
      <vt:lpstr>P3.1 – Investigate Information Requirements</vt:lpstr>
      <vt:lpstr>P3.1 – Investigate Information Requirements</vt:lpstr>
      <vt:lpstr>P3.2 – Business Information Needs</vt:lpstr>
      <vt:lpstr>P3.3 – Design Requirement Needs</vt:lpstr>
      <vt:lpstr>P4.1 – Gathering Required Data</vt:lpstr>
      <vt:lpstr>P4.2 – Quantitative Data Analysis</vt:lpstr>
      <vt:lpstr>P4.3 – Qualitative Data Analysis</vt:lpstr>
      <vt:lpstr>M2.1 – Quantitative and Qualitative Data Analysis</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1428</cp:revision>
  <cp:lastPrinted>2014-01-22T18:25:48Z</cp:lastPrinted>
  <dcterms:created xsi:type="dcterms:W3CDTF">2008-03-12T11:01:44Z</dcterms:created>
  <dcterms:modified xsi:type="dcterms:W3CDTF">2018-01-12T15:57:22Z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